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238854C-574D-4623-904E-268B081BE614}" type="datetimeFigureOut">
              <a:rPr lang="th-TH" smtClean="0"/>
              <a:t>11/01/64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D0A3F8-848D-4EB3-A19C-862AD5CA71D6}" type="slidenum">
              <a:rPr lang="th-TH" smtClean="0"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688706"/>
            <a:ext cx="6048672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หน่วยที่ 2 การวางแผนดูแลสุขภาพของตนเองและครอบครัว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92191" y="1700808"/>
            <a:ext cx="826380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“</a:t>
            </a:r>
            <a:r>
              <a:rPr lang="th-TH" dirty="0" smtClean="0">
                <a:latin typeface="Microsoft Sans Serif" pitchFamily="34" charset="0"/>
                <a:cs typeface="Microsoft Sans Serif" pitchFamily="34" charset="0"/>
              </a:rPr>
              <a:t>คนไม่มีโรคเป็นลาภอันประเสริฐ</a:t>
            </a:r>
            <a:r>
              <a:rPr lang="th-TH" dirty="0" smtClean="0"/>
              <a:t>”  เป็นคำกล่าวที่บ่งบอกถึงว่าถ้าเรามี</a:t>
            </a:r>
          </a:p>
          <a:p>
            <a:r>
              <a:rPr lang="th-TH" dirty="0" smtClean="0"/>
              <a:t>ร่างกายที่สมบูรณ์แข็งแรงแล้ว เราคงไม่ต้องเป็นทุกข์ เราคงไม่ต้องเสียเงิน เสียทอง</a:t>
            </a:r>
          </a:p>
          <a:p>
            <a:r>
              <a:rPr lang="th-TH" dirty="0" smtClean="0"/>
              <a:t>ที่ต้องนำมาดูแลรักษาตนเองและครอบครัว  </a:t>
            </a:r>
          </a:p>
          <a:p>
            <a:r>
              <a:rPr lang="th-TH" dirty="0"/>
              <a:t> </a:t>
            </a:r>
            <a:r>
              <a:rPr lang="th-TH" dirty="0" smtClean="0"/>
              <a:t>     ดังนั้นเราควรมาดูแลรักษาสุขภาพของคนในครอบครัวของเราให้มีสุขภาพกาย</a:t>
            </a:r>
          </a:p>
          <a:p>
            <a:r>
              <a:rPr lang="th-TH" dirty="0" smtClean="0"/>
              <a:t>สุขภาพจิตที่ดีกันดีกว่า  โดยเฉพาะช่วงนี้มีการแพร่ระบาดของโรค</a:t>
            </a:r>
            <a:r>
              <a:rPr lang="en-US" dirty="0" err="1" smtClean="0"/>
              <a:t>Covid</a:t>
            </a:r>
            <a:r>
              <a:rPr lang="en-US" dirty="0" smtClean="0"/>
              <a:t> -19</a:t>
            </a:r>
            <a:endParaRPr lang="th-TH" dirty="0" smtClean="0"/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th-TH" dirty="0" smtClean="0"/>
              <a:t>ก่อนอื่นมาทดสอบตัวเองกันว่า เรามีความรู้เกี่ยวกับการดูแลสุขภาพมากน้อย</a:t>
            </a:r>
          </a:p>
          <a:p>
            <a:r>
              <a:rPr lang="th-TH" dirty="0" smtClean="0"/>
              <a:t>แค่ไหน</a:t>
            </a:r>
          </a:p>
          <a:p>
            <a:r>
              <a:rPr lang="th-TH" dirty="0" smtClean="0"/>
              <a:t>      นักเรียนทำแบบทดสอบก่อนเรียน หน่วยการเรียนรู้ที่ 2 กันก่อนนะคะ 10 ข้อ</a:t>
            </a:r>
            <a:endParaRPr lang="th-TH" dirty="0"/>
          </a:p>
          <a:p>
            <a:r>
              <a:rPr lang="th-TH" dirty="0" smtClean="0"/>
              <a:t>ให้เวลา 10 นาที ค่ะ แล้วตรวจเฉลยทาง</a:t>
            </a:r>
            <a:r>
              <a:rPr lang="th-TH" dirty="0" err="1" smtClean="0"/>
              <a:t>ไลน์</a:t>
            </a:r>
            <a:r>
              <a:rPr lang="th-TH" dirty="0" smtClean="0"/>
              <a:t>นะคะ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17232"/>
            <a:ext cx="2469232" cy="113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324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0852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2483768" y="424814"/>
            <a:ext cx="5400600" cy="48958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63788" y="407995"/>
            <a:ext cx="50405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l"/>
                <a:tab pos="5946775" algn="ctr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      </a:t>
            </a:r>
            <a:r>
              <a:rPr lang="th-TH" sz="1600" b="1" dirty="0" smtClean="0">
                <a:latin typeface="Lucida Sans Unicode" pitchFamily="34" charset="0"/>
                <a:ea typeface="Times New Roman" pitchFamily="18" charset="0"/>
                <a:cs typeface="LilyUPC" pitchFamily="34" charset="-34"/>
              </a:rPr>
              <a:t>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lyUPC" pitchFamily="34" charset="-34"/>
                <a:ea typeface="Times New Roman" pitchFamily="18" charset="0"/>
                <a:cs typeface="LilyUPC" pitchFamily="34" charset="-34"/>
              </a:rPr>
              <a:t>แบบทดสอบ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3300"/>
                </a:solidFill>
                <a:effectLst/>
                <a:latin typeface="LilyUPC" pitchFamily="34" charset="-34"/>
                <a:ea typeface="Times New Roman" pitchFamily="18" charset="0"/>
                <a:cs typeface="LilyUPC" pitchFamily="34" charset="-34"/>
              </a:rPr>
              <a:t>ก่อนเรียน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lyUPC" pitchFamily="34" charset="-34"/>
                <a:ea typeface="Times New Roman" pitchFamily="18" charset="0"/>
                <a:cs typeface="LilyUPC" pitchFamily="34" charset="-34"/>
              </a:rPr>
              <a:t> หน่วยการเรียนรู้ที่ 2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Lucida Sans Unicode" pitchFamily="34" charset="0"/>
                <a:ea typeface="Times New Roman" pitchFamily="18" charset="0"/>
                <a:cs typeface="Angsana New" pitchFamily="18" charset="-34"/>
              </a:rPr>
              <a:t>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	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LilyUPC" pitchFamily="34" charset="-34"/>
                <a:ea typeface="Times New Roman" pitchFamily="18" charset="0"/>
                <a:cs typeface="LilyUPC" pitchFamily="34" charset="-34"/>
              </a:rPr>
              <a:t>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 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6950" y="1052736"/>
            <a:ext cx="7943869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l"/>
                <a:tab pos="5946775" algn="ctr"/>
              </a:tabLst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UPC" pitchFamily="34" charset="-34"/>
                <a:ea typeface="Times New Roman" pitchFamily="18" charset="0"/>
                <a:cs typeface="BrowalliaUPC" pitchFamily="34" charset="-34"/>
              </a:rPr>
              <a:t>คำชี้แจง</a:t>
            </a:r>
            <a:r>
              <a:rPr lang="th-TH" sz="2000" b="1" dirty="0">
                <a:latin typeface="BrowalliaUPC" pitchFamily="34" charset="-34"/>
                <a:ea typeface="Times New Roman" pitchFamily="18" charset="0"/>
                <a:cs typeface="BrowalliaUPC" pitchFamily="34" charset="-34"/>
              </a:rPr>
              <a:t> </a:t>
            </a:r>
            <a:r>
              <a:rPr lang="th-TH" sz="2000" b="1" dirty="0" smtClean="0">
                <a:latin typeface="BrowalliaUPC" pitchFamily="34" charset="-34"/>
                <a:ea typeface="Times New Roman" pitchFamily="18" charset="0"/>
                <a:cs typeface="BrowalliaUPC" pitchFamily="34" charset="-34"/>
              </a:rPr>
              <a:t> </a:t>
            </a:r>
            <a:r>
              <a:rPr kumimoji="0" lang="th-T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UPC" pitchFamily="34" charset="-34"/>
                <a:ea typeface="Times New Roman" pitchFamily="18" charset="0"/>
                <a:cs typeface="BrowalliaUPC" pitchFamily="34" charset="-34"/>
              </a:rPr>
              <a:t>ให้นักเรียนเลือกคำตอบที่ถูกต้องที่สุดเพียงข้อเดียว</a:t>
            </a:r>
          </a:p>
          <a:p>
            <a:endParaRPr lang="th-TH" sz="2000" dirty="0" smtClean="0"/>
          </a:p>
          <a:p>
            <a:r>
              <a:rPr lang="th-TH" sz="1800" dirty="0" smtClean="0"/>
              <a:t>1.</a:t>
            </a:r>
            <a:r>
              <a:rPr lang="th-TH" sz="1800" dirty="0"/>
              <a:t> </a:t>
            </a:r>
            <a:r>
              <a:rPr lang="th-TH" sz="1800" dirty="0" smtClean="0"/>
              <a:t>การดูแลสุขภาพของตนเองและครอบครัวมีคุณค่าสูงสุด ในเรื่องใด</a:t>
            </a:r>
            <a:endParaRPr lang="en-US" sz="1800" dirty="0" smtClean="0"/>
          </a:p>
          <a:p>
            <a:r>
              <a:rPr lang="th-TH" sz="1800" dirty="0"/>
              <a:t> </a:t>
            </a:r>
            <a:r>
              <a:rPr lang="th-TH" sz="1800" dirty="0" smtClean="0"/>
              <a:t>        ก. ป้องกันโรคภัยไข้เจ็บ</a:t>
            </a:r>
            <a:endParaRPr lang="en-US" sz="1800" dirty="0" smtClean="0"/>
          </a:p>
          <a:p>
            <a:r>
              <a:rPr lang="th-TH" sz="1800" dirty="0"/>
              <a:t> </a:t>
            </a:r>
            <a:r>
              <a:rPr lang="th-TH" sz="1800" dirty="0" smtClean="0"/>
              <a:t>        ข. ครอบครัวอบอุ่น รักใคร่กลมเกลียวกัน</a:t>
            </a:r>
            <a:endParaRPr lang="en-US" sz="1800" dirty="0" smtClean="0"/>
          </a:p>
          <a:p>
            <a:r>
              <a:rPr lang="th-TH" sz="1800" dirty="0" smtClean="0"/>
              <a:t>         ค. สามารถกำหนดช่วงเวลาในการดูแลสุขภาพได้อย่างเหมาะสม</a:t>
            </a:r>
            <a:endParaRPr lang="en-US" sz="1800" dirty="0" smtClean="0"/>
          </a:p>
          <a:p>
            <a:r>
              <a:rPr lang="th-TH" sz="1800" dirty="0" smtClean="0"/>
              <a:t>         ง. ส่งเสริมสุขภาพกายและสุขภาพจิตของตนเองและบุคคลในครอบครัว</a:t>
            </a:r>
            <a:endParaRPr lang="en-US" sz="1800" dirty="0" smtClean="0"/>
          </a:p>
          <a:p>
            <a:r>
              <a:rPr lang="th-TH" sz="1800" dirty="0" smtClean="0"/>
              <a:t>2. นักเรียนจะเริ่มต้นการวางแผนดูแลสุขภาพของตนเองและบุคคลในครอบครัวได้อย่างไร</a:t>
            </a:r>
            <a:endParaRPr lang="en-US" sz="1800" dirty="0" smtClean="0"/>
          </a:p>
          <a:p>
            <a:r>
              <a:rPr lang="th-TH" sz="1800" dirty="0" smtClean="0"/>
              <a:t>         ก. วางแผน	                                     ข. สำรวจข้อมูล</a:t>
            </a:r>
            <a:endParaRPr lang="en-US" sz="1800" dirty="0" smtClean="0"/>
          </a:p>
          <a:p>
            <a:r>
              <a:rPr lang="th-TH" sz="1800" dirty="0" smtClean="0"/>
              <a:t>         ค</a:t>
            </a:r>
            <a:r>
              <a:rPr lang="en-US" sz="1800" dirty="0" smtClean="0"/>
              <a:t>.</a:t>
            </a:r>
            <a:r>
              <a:rPr lang="th-TH" sz="1800" dirty="0" smtClean="0"/>
              <a:t> ดำเนินการ	                                     ง</a:t>
            </a:r>
            <a:r>
              <a:rPr lang="en-US" sz="1800" dirty="0" smtClean="0"/>
              <a:t>.</a:t>
            </a:r>
            <a:r>
              <a:rPr lang="th-TH" sz="1800" dirty="0" smtClean="0"/>
              <a:t> ประเมินผล</a:t>
            </a:r>
            <a:endParaRPr lang="en-US" sz="1800" dirty="0" smtClean="0"/>
          </a:p>
          <a:p>
            <a:r>
              <a:rPr lang="th-TH" sz="1800" dirty="0" smtClean="0"/>
              <a:t>3. บุคคลในข้อใดควรได้รับการวางแผนดูแลสุขภาพ</a:t>
            </a:r>
            <a:endParaRPr lang="en-US" sz="1800" dirty="0" smtClean="0"/>
          </a:p>
          <a:p>
            <a:r>
              <a:rPr lang="th-TH" sz="1800" dirty="0" smtClean="0"/>
              <a:t>         ก.วัยเด็ก	                                     ข.วัยรุ่น</a:t>
            </a:r>
            <a:endParaRPr lang="en-US" sz="1800" dirty="0" smtClean="0"/>
          </a:p>
          <a:p>
            <a:r>
              <a:rPr lang="th-TH" sz="1800" dirty="0" smtClean="0"/>
              <a:t>         ค.วัยชรา	                                     ง.ทุกช่วงวัย</a:t>
            </a:r>
            <a:endParaRPr lang="en-US" sz="1800" dirty="0" smtClean="0"/>
          </a:p>
          <a:p>
            <a:r>
              <a:rPr lang="th-TH" sz="1800" dirty="0" smtClean="0"/>
              <a:t>4.ข้อใด</a:t>
            </a:r>
            <a:r>
              <a:rPr lang="th-TH" sz="1800" b="1" dirty="0" smtClean="0"/>
              <a:t>ไม่จัด</a:t>
            </a:r>
            <a:r>
              <a:rPr lang="th-TH" sz="1800" dirty="0" smtClean="0"/>
              <a:t>ว่าเป็นการวางแผนการดูแลสุขภาพ</a:t>
            </a:r>
            <a:endParaRPr lang="en-US" sz="1800" dirty="0" smtClean="0"/>
          </a:p>
          <a:p>
            <a:r>
              <a:rPr lang="th-TH" sz="1800" dirty="0" smtClean="0"/>
              <a:t>         ก. ดูแลเรื่องการพักผ่อน	                   ข. ดูแลเรื่องการรักษาพยาบาล</a:t>
            </a:r>
            <a:endParaRPr lang="en-US" sz="1800" dirty="0" smtClean="0"/>
          </a:p>
          <a:p>
            <a:r>
              <a:rPr lang="th-TH" sz="1800" dirty="0" smtClean="0"/>
              <a:t>         ค. ดูแลเรื่องการประกอบอาชีพ                          ง. ดูแลเรื่องอาหารในแต่ละวัน</a:t>
            </a:r>
          </a:p>
          <a:p>
            <a:r>
              <a:rPr lang="th-TH" sz="1800" dirty="0" smtClean="0"/>
              <a:t>5. ถ้าบุคคลในครอบครัว</a:t>
            </a:r>
            <a:r>
              <a:rPr lang="th-TH" sz="1800" b="1" dirty="0" smtClean="0"/>
              <a:t>ไม่มี</a:t>
            </a:r>
            <a:r>
              <a:rPr lang="th-TH" sz="1800" dirty="0" smtClean="0"/>
              <a:t>การวางแผนดูแลสุขภาพนักเรียนคิดว่าจะมีผลต่อสุขภาพโดยรวมอย่างไร</a:t>
            </a:r>
            <a:endParaRPr lang="en-US" sz="1800" dirty="0" smtClean="0"/>
          </a:p>
          <a:p>
            <a:r>
              <a:rPr lang="th-TH" sz="1800" dirty="0" smtClean="0"/>
              <a:t>         ก. สุขภาพกายเสื่อมโทรม	                   ข. สัมพันธภาพในครอบครัวไม่ดี</a:t>
            </a:r>
            <a:endParaRPr lang="en-US" sz="1800" dirty="0" smtClean="0"/>
          </a:p>
          <a:p>
            <a:r>
              <a:rPr lang="th-TH" sz="1800" dirty="0" smtClean="0"/>
              <a:t>         ค. มีค่าใช้จ่ายในการรักษาพยาบาลสูง                 ง. สุขภาพกายและสุขภาพจิตเสื่อมโทรม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3381859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67544" y="260648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 smtClean="0"/>
              <a:t>6.ผล</a:t>
            </a:r>
            <a:r>
              <a:rPr lang="th-TH" sz="1800" dirty="0"/>
              <a:t>ของการดูแลสุขภาพในข้อใดชัดเจนมากที่สุด </a:t>
            </a:r>
            <a:endParaRPr lang="en-US" sz="1800" dirty="0"/>
          </a:p>
          <a:p>
            <a:r>
              <a:rPr lang="th-TH" sz="1800" dirty="0"/>
              <a:t> </a:t>
            </a:r>
            <a:r>
              <a:rPr lang="th-TH" sz="1800" dirty="0" smtClean="0"/>
              <a:t>         ก. คลาย</a:t>
            </a:r>
            <a:r>
              <a:rPr lang="th-TH" sz="1800" dirty="0"/>
              <a:t>เครียด			</a:t>
            </a:r>
            <a:r>
              <a:rPr lang="th-TH" sz="1800" dirty="0" smtClean="0"/>
              <a:t>     ข. ครอบครัว</a:t>
            </a:r>
            <a:r>
              <a:rPr lang="th-TH" sz="1800" dirty="0"/>
              <a:t>อบอุ่น</a:t>
            </a:r>
            <a:endParaRPr lang="en-US" sz="1800" dirty="0"/>
          </a:p>
          <a:p>
            <a:r>
              <a:rPr lang="th-TH" sz="1800" dirty="0" smtClean="0"/>
              <a:t>          ค. ร่างกาย</a:t>
            </a:r>
            <a:r>
              <a:rPr lang="th-TH" sz="1800" dirty="0"/>
              <a:t>แข็งแรงไม่เจ็บป่วย	</a:t>
            </a:r>
            <a:r>
              <a:rPr lang="th-TH" sz="1800" dirty="0" smtClean="0"/>
              <a:t>                       ง. ทำงาน</a:t>
            </a:r>
            <a:r>
              <a:rPr lang="th-TH" sz="1800" dirty="0"/>
              <a:t>ได้อย่างมีประสิทธิภาพ</a:t>
            </a:r>
            <a:endParaRPr lang="en-US" sz="1800" dirty="0"/>
          </a:p>
          <a:p>
            <a:r>
              <a:rPr lang="th-TH" sz="1800" dirty="0" smtClean="0"/>
              <a:t>7.นักเรียน</a:t>
            </a:r>
            <a:r>
              <a:rPr lang="th-TH" sz="1800" dirty="0"/>
              <a:t>วางแผนในการดูแลสุขภาพเพื่อประโยชน์ในข้อใดมากที่สุด</a:t>
            </a:r>
            <a:endParaRPr lang="en-US" sz="1800" dirty="0"/>
          </a:p>
          <a:p>
            <a:r>
              <a:rPr lang="th-TH" sz="1800" dirty="0" smtClean="0"/>
              <a:t>          ก. เพื่อ</a:t>
            </a:r>
            <a:r>
              <a:rPr lang="th-TH" sz="1800" dirty="0"/>
              <a:t>คลายเครียด		</a:t>
            </a:r>
            <a:r>
              <a:rPr lang="th-TH" sz="1800" dirty="0" smtClean="0"/>
              <a:t>                       ข. เพื่อ</a:t>
            </a:r>
            <a:r>
              <a:rPr lang="th-TH" sz="1800" dirty="0"/>
              <a:t>ความปลอดภัย</a:t>
            </a:r>
            <a:endParaRPr lang="en-US" sz="1800" dirty="0"/>
          </a:p>
          <a:p>
            <a:r>
              <a:rPr lang="th-TH" sz="1800" dirty="0" smtClean="0"/>
              <a:t>          ค. เพื่อให้</a:t>
            </a:r>
            <a:r>
              <a:rPr lang="th-TH" sz="1800" dirty="0"/>
              <a:t>ได้รับสารอาหารที่มี</a:t>
            </a:r>
            <a:r>
              <a:rPr lang="th-TH" sz="1800" dirty="0" smtClean="0"/>
              <a:t>ประโยชน์                   ง. เพื่อให้</a:t>
            </a:r>
            <a:r>
              <a:rPr lang="th-TH" sz="1800" dirty="0"/>
              <a:t>สุขภาพกายและสุขภาพจิต</a:t>
            </a:r>
            <a:r>
              <a:rPr lang="th-TH" sz="1800" dirty="0" smtClean="0"/>
              <a:t>ดี</a:t>
            </a:r>
          </a:p>
          <a:p>
            <a:r>
              <a:rPr lang="th-TH" sz="1800" dirty="0" smtClean="0"/>
              <a:t>8.ข้อ</a:t>
            </a:r>
            <a:r>
              <a:rPr lang="th-TH" sz="1800" dirty="0"/>
              <a:t>ใดเกิดขึ้นหลังสุดในการดูแลสุขภาพ</a:t>
            </a:r>
            <a:endParaRPr lang="en-US" sz="1800" dirty="0"/>
          </a:p>
          <a:p>
            <a:r>
              <a:rPr lang="th-TH" sz="1800" dirty="0" smtClean="0"/>
              <a:t>          ก. ความรู้</a:t>
            </a:r>
            <a:r>
              <a:rPr lang="th-TH" sz="1800" dirty="0"/>
              <a:t>ด้าน</a:t>
            </a:r>
            <a:r>
              <a:rPr lang="th-TH" sz="1800" dirty="0" smtClean="0"/>
              <a:t>สุขภาพ                                        ข. พฤติกรรม</a:t>
            </a:r>
            <a:r>
              <a:rPr lang="th-TH" sz="1800" dirty="0"/>
              <a:t>ด้านสุขภาพ</a:t>
            </a:r>
            <a:endParaRPr lang="en-US" sz="1800" dirty="0"/>
          </a:p>
          <a:p>
            <a:r>
              <a:rPr lang="th-TH" sz="1800" dirty="0" smtClean="0"/>
              <a:t>          ค. การ</a:t>
            </a:r>
            <a:r>
              <a:rPr lang="th-TH" sz="1800" dirty="0"/>
              <a:t>มีเจตคติที่ดีด้าน</a:t>
            </a:r>
            <a:r>
              <a:rPr lang="th-TH" sz="1800" dirty="0" smtClean="0"/>
              <a:t>สุขภาพ                             ง. การ</a:t>
            </a:r>
            <a:r>
              <a:rPr lang="th-TH" sz="1800" dirty="0"/>
              <a:t>เห็นคุณค่าด้านสุขภาพ</a:t>
            </a:r>
            <a:endParaRPr lang="en-US" sz="1800" dirty="0"/>
          </a:p>
          <a:p>
            <a:r>
              <a:rPr lang="th-TH" sz="1800" dirty="0" smtClean="0"/>
              <a:t>9. บุคคล</a:t>
            </a:r>
            <a:r>
              <a:rPr lang="th-TH" sz="1800" dirty="0"/>
              <a:t>ในข้อใดดูแลสุขภาพได้อย่างถูกต้อง</a:t>
            </a:r>
            <a:endParaRPr lang="en-US" sz="1800" dirty="0"/>
          </a:p>
          <a:p>
            <a:r>
              <a:rPr lang="th-TH" sz="1800" dirty="0" smtClean="0"/>
              <a:t>          ก. โอ๋ </a:t>
            </a:r>
            <a:r>
              <a:rPr lang="th-TH" sz="1800" dirty="0"/>
              <a:t>ออกกำลังกายสัปดาห์ละ 3-5 </a:t>
            </a:r>
            <a:r>
              <a:rPr lang="th-TH" sz="1800" dirty="0" smtClean="0"/>
              <a:t>วัน                  ข. </a:t>
            </a:r>
            <a:r>
              <a:rPr lang="th-TH" sz="1800" dirty="0" err="1" smtClean="0"/>
              <a:t>แอม</a:t>
            </a:r>
            <a:r>
              <a:rPr lang="th-TH" sz="1800" dirty="0" smtClean="0"/>
              <a:t> </a:t>
            </a:r>
            <a:r>
              <a:rPr lang="th-TH" sz="1800" dirty="0"/>
              <a:t>รับประทานอาหาร</a:t>
            </a:r>
            <a:r>
              <a:rPr lang="th-TH" sz="1800" dirty="0" err="1"/>
              <a:t>ฟาสต์ฟูดส์</a:t>
            </a:r>
            <a:endParaRPr lang="en-US" sz="1800" dirty="0"/>
          </a:p>
          <a:p>
            <a:r>
              <a:rPr lang="th-TH" sz="1800" dirty="0" smtClean="0"/>
              <a:t>          ค. </a:t>
            </a:r>
            <a:r>
              <a:rPr lang="th-TH" sz="1800" dirty="0" err="1" smtClean="0"/>
              <a:t>ออย</a:t>
            </a:r>
            <a:r>
              <a:rPr lang="th-TH" sz="1800" dirty="0" smtClean="0"/>
              <a:t> </a:t>
            </a:r>
            <a:r>
              <a:rPr lang="th-TH" sz="1800" dirty="0"/>
              <a:t>ดื่มสุราเฉพาะเมื่อมีงานสังสรรค์</a:t>
            </a:r>
            <a:r>
              <a:rPr lang="th-TH" sz="1800" dirty="0" smtClean="0"/>
              <a:t>เท่านั้น         ง. เอม </a:t>
            </a:r>
            <a:r>
              <a:rPr lang="th-TH" sz="1800" dirty="0"/>
              <a:t>รับประทานขนมปังในตอนเช้าเป็นบาง</a:t>
            </a:r>
            <a:r>
              <a:rPr lang="th-TH" sz="1800" dirty="0" smtClean="0"/>
              <a:t>มื้อ</a:t>
            </a:r>
          </a:p>
          <a:p>
            <a:r>
              <a:rPr lang="th-TH" sz="1800" dirty="0" smtClean="0"/>
              <a:t>10</a:t>
            </a:r>
            <a:r>
              <a:rPr lang="en-US" sz="1800" dirty="0" smtClean="0"/>
              <a:t>.</a:t>
            </a:r>
            <a:r>
              <a:rPr lang="th-TH" sz="1800" dirty="0" smtClean="0"/>
              <a:t> ข้อ</a:t>
            </a:r>
            <a:r>
              <a:rPr lang="th-TH" sz="1800" dirty="0"/>
              <a:t>ใดสอดคล้องกับคำว่า </a:t>
            </a:r>
            <a:r>
              <a:rPr lang="th-TH" sz="1800" b="1" dirty="0"/>
              <a:t>กันไว้ดีกว่าแก้ </a:t>
            </a:r>
            <a:r>
              <a:rPr lang="th-TH" sz="1800" dirty="0"/>
              <a:t>		</a:t>
            </a:r>
            <a:endParaRPr lang="en-US" sz="1800" dirty="0"/>
          </a:p>
          <a:p>
            <a:r>
              <a:rPr lang="th-TH" sz="1800" dirty="0" smtClean="0"/>
              <a:t>          ก. นุ่น </a:t>
            </a:r>
            <a:r>
              <a:rPr lang="th-TH" sz="1800" dirty="0"/>
              <a:t>วางแผนดูแลสุขภาพ</a:t>
            </a:r>
            <a:r>
              <a:rPr lang="th-TH" sz="1800" dirty="0" smtClean="0"/>
              <a:t>ตนเอง                         ข.นก </a:t>
            </a:r>
            <a:r>
              <a:rPr lang="th-TH" sz="1800" dirty="0"/>
              <a:t>ปฏิบัติตนในการดูแลสุขภาพ </a:t>
            </a:r>
            <a:endParaRPr lang="th-TH" sz="1800" dirty="0" smtClean="0"/>
          </a:p>
          <a:p>
            <a:r>
              <a:rPr lang="th-TH" sz="1800" dirty="0"/>
              <a:t> </a:t>
            </a:r>
            <a:r>
              <a:rPr lang="th-TH" sz="1800" dirty="0" smtClean="0"/>
              <a:t>         ค. </a:t>
            </a:r>
            <a:r>
              <a:rPr lang="th-TH" sz="1800" dirty="0" err="1" smtClean="0"/>
              <a:t>แนน</a:t>
            </a:r>
            <a:r>
              <a:rPr lang="th-TH" sz="1800" dirty="0" smtClean="0"/>
              <a:t> </a:t>
            </a:r>
            <a:r>
              <a:rPr lang="th-TH" sz="1800" dirty="0"/>
              <a:t>ป้องกันตนเองไม่ให้</a:t>
            </a:r>
            <a:r>
              <a:rPr lang="th-TH" sz="1800" dirty="0" smtClean="0"/>
              <a:t>เจ็บป่วย                      ง.เนย </a:t>
            </a:r>
            <a:r>
              <a:rPr lang="th-TH" sz="1800" dirty="0"/>
              <a:t>วางแผนในการมีชีวิตครอบครัวที่</a:t>
            </a:r>
            <a:r>
              <a:rPr lang="th-TH" sz="1800" dirty="0" smtClean="0"/>
              <a:t>ดี</a:t>
            </a:r>
            <a:endParaRPr lang="th-TH" sz="1800" dirty="0"/>
          </a:p>
        </p:txBody>
      </p:sp>
      <p:grpSp>
        <p:nvGrpSpPr>
          <p:cNvPr id="3" name="กลุ่ม 2"/>
          <p:cNvGrpSpPr>
            <a:grpSpLocks/>
          </p:cNvGrpSpPr>
          <p:nvPr/>
        </p:nvGrpSpPr>
        <p:grpSpPr bwMode="auto">
          <a:xfrm>
            <a:off x="6300192" y="4946789"/>
            <a:ext cx="1365250" cy="969010"/>
            <a:chOff x="8824" y="12771"/>
            <a:chExt cx="2189" cy="1460"/>
          </a:xfrm>
        </p:grpSpPr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8952" y="12899"/>
              <a:ext cx="1953" cy="1331"/>
              <a:chOff x="8942" y="7213"/>
              <a:chExt cx="1953" cy="1331"/>
            </a:xfrm>
          </p:grpSpPr>
          <p:sp>
            <p:nvSpPr>
              <p:cNvPr id="9" name="สี่เหลี่ยมผืนผ้ามุมมน 8"/>
              <p:cNvSpPr>
                <a:spLocks noChangeArrowheads="1"/>
              </p:cNvSpPr>
              <p:nvPr/>
            </p:nvSpPr>
            <p:spPr bwMode="auto">
              <a:xfrm>
                <a:off x="8942" y="7213"/>
                <a:ext cx="1953" cy="1326"/>
              </a:xfrm>
              <a:prstGeom prst="roundRect">
                <a:avLst>
                  <a:gd name="adj" fmla="val 16667"/>
                </a:avLst>
              </a:prstGeom>
              <a:solidFill>
                <a:srgbClr val="4F81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th-TH"/>
              </a:p>
            </p:txBody>
          </p:sp>
          <p:sp>
            <p:nvSpPr>
              <p:cNvPr id="10" name="มนมุมสี่เหลี่ยมผืนผ้าด้านเดียวกัน 175"/>
              <p:cNvSpPr>
                <a:spLocks/>
              </p:cNvSpPr>
              <p:nvPr/>
            </p:nvSpPr>
            <p:spPr bwMode="auto">
              <a:xfrm flipV="1">
                <a:off x="8942" y="7669"/>
                <a:ext cx="1953" cy="875"/>
              </a:xfrm>
              <a:custGeom>
                <a:avLst/>
                <a:gdLst>
                  <a:gd name="T0" fmla="*/ 92606 w 1240155"/>
                  <a:gd name="T1" fmla="*/ 0 h 555625"/>
                  <a:gd name="T2" fmla="*/ 1147549 w 1240155"/>
                  <a:gd name="T3" fmla="*/ 0 h 555625"/>
                  <a:gd name="T4" fmla="*/ 1240155 w 1240155"/>
                  <a:gd name="T5" fmla="*/ 92606 h 555625"/>
                  <a:gd name="T6" fmla="*/ 1240155 w 1240155"/>
                  <a:gd name="T7" fmla="*/ 555625 h 555625"/>
                  <a:gd name="T8" fmla="*/ 1240155 w 1240155"/>
                  <a:gd name="T9" fmla="*/ 555625 h 555625"/>
                  <a:gd name="T10" fmla="*/ 0 w 1240155"/>
                  <a:gd name="T11" fmla="*/ 555625 h 555625"/>
                  <a:gd name="T12" fmla="*/ 0 w 1240155"/>
                  <a:gd name="T13" fmla="*/ 555625 h 555625"/>
                  <a:gd name="T14" fmla="*/ 0 w 1240155"/>
                  <a:gd name="T15" fmla="*/ 92606 h 555625"/>
                  <a:gd name="T16" fmla="*/ 92606 w 1240155"/>
                  <a:gd name="T17" fmla="*/ 0 h 5556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40155" h="555625">
                    <a:moveTo>
                      <a:pt x="92606" y="0"/>
                    </a:moveTo>
                    <a:lnTo>
                      <a:pt x="1147549" y="0"/>
                    </a:lnTo>
                    <a:cubicBezTo>
                      <a:pt x="1198694" y="0"/>
                      <a:pt x="1240155" y="41461"/>
                      <a:pt x="1240155" y="92606"/>
                    </a:cubicBezTo>
                    <a:lnTo>
                      <a:pt x="1240155" y="555625"/>
                    </a:lnTo>
                    <a:lnTo>
                      <a:pt x="0" y="555625"/>
                    </a:lnTo>
                    <a:lnTo>
                      <a:pt x="0" y="92606"/>
                    </a:lnTo>
                    <a:cubicBezTo>
                      <a:pt x="0" y="41461"/>
                      <a:pt x="41461" y="0"/>
                      <a:pt x="92606" y="0"/>
                    </a:cubicBezTo>
                    <a:close/>
                  </a:path>
                </a:pathLst>
              </a:custGeom>
              <a:solidFill>
                <a:srgbClr val="B9CD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th-TH"/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8824" y="12771"/>
              <a:ext cx="2189" cy="1460"/>
              <a:chOff x="8824" y="12771"/>
              <a:chExt cx="2189" cy="1460"/>
            </a:xfrm>
          </p:grpSpPr>
          <p:sp>
            <p:nvSpPr>
              <p:cNvPr id="6" name="Text Box 29"/>
              <p:cNvSpPr txBox="1">
                <a:spLocks noChangeArrowheads="1"/>
              </p:cNvSpPr>
              <p:nvPr/>
            </p:nvSpPr>
            <p:spPr bwMode="auto">
              <a:xfrm>
                <a:off x="9978" y="13389"/>
                <a:ext cx="864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h-TH" sz="2600" b="1">
                    <a:effectLst/>
                    <a:latin typeface="Calibri"/>
                    <a:ea typeface="Times New Roman"/>
                    <a:cs typeface="Browallia New"/>
                  </a:rPr>
                  <a:t>1</a:t>
                </a:r>
                <a:r>
                  <a:rPr lang="en-US" sz="2600" b="1">
                    <a:effectLst/>
                    <a:latin typeface="Browallia New"/>
                    <a:ea typeface="Times New Roman"/>
                    <a:cs typeface="Angsana New"/>
                  </a:rPr>
                  <a:t>0</a:t>
                </a:r>
                <a:endParaRPr lang="en-US" sz="1100">
                  <a:effectLst/>
                  <a:latin typeface="Calibri"/>
                  <a:ea typeface="Times New Roman"/>
                  <a:cs typeface="Angsana New"/>
                </a:endParaRPr>
              </a:p>
            </p:txBody>
          </p:sp>
          <p:sp>
            <p:nvSpPr>
              <p:cNvPr id="7" name="Rectangle 27"/>
              <p:cNvSpPr>
                <a:spLocks noChangeArrowheads="1"/>
              </p:cNvSpPr>
              <p:nvPr/>
            </p:nvSpPr>
            <p:spPr bwMode="auto">
              <a:xfrm>
                <a:off x="8824" y="12942"/>
                <a:ext cx="2189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h-TH" sz="1200" b="1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Browallia New"/>
                  </a:rPr>
                  <a:t>  ได้คะแนน     คะแนนเต็ม</a:t>
                </a:r>
                <a:endParaRPr lang="en-US" sz="1100">
                  <a:effectLst/>
                  <a:latin typeface="Calibri"/>
                  <a:ea typeface="Times New Roman"/>
                  <a:cs typeface="Angsana New"/>
                </a:endParaRPr>
              </a:p>
            </p:txBody>
          </p:sp>
          <p:cxnSp>
            <p:nvCxnSpPr>
              <p:cNvPr id="8" name="AutoShape 28"/>
              <p:cNvCxnSpPr>
                <a:cxnSpLocks noChangeShapeType="1"/>
              </p:cNvCxnSpPr>
              <p:nvPr/>
            </p:nvCxnSpPr>
            <p:spPr bwMode="auto">
              <a:xfrm>
                <a:off x="9917" y="12771"/>
                <a:ext cx="0" cy="1460"/>
              </a:xfrm>
              <a:prstGeom prst="straightConnector1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4098" name="Picture 2" descr="C:\Users\Udo\AppData\Local\Microsoft\Windows\Temporary Internet Files\Content.IE5\ZEYP402J\baby_baby_models_children-87760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7651">
            <a:off x="827584" y="4664002"/>
            <a:ext cx="144016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do\AppData\Local\Microsoft\Windows\Temporary Internet Files\Content.IE5\O2VHIT09\12_2_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8945">
            <a:off x="2694983" y="4778865"/>
            <a:ext cx="1954907" cy="115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026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72358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 smtClean="0"/>
              <a:t>     เมื่อนักเรียนทำแบบทดสอบเสร็จแล้ว ก็มาเช็คดูซิว่าในครอบครัวของเรา</a:t>
            </a:r>
          </a:p>
          <a:p>
            <a:r>
              <a:rPr lang="th-TH" dirty="0" smtClean="0"/>
              <a:t>มีสุขภาพกันอย่างไรบ้าง และจะดูแลกันอย่างไรดี เพื่อให้ปลอดโรค ปลอดภัย</a:t>
            </a:r>
            <a:endParaRPr lang="th-TH" dirty="0"/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904063"/>
              </p:ext>
            </p:extLst>
          </p:nvPr>
        </p:nvGraphicFramePr>
        <p:xfrm>
          <a:off x="251520" y="1844824"/>
          <a:ext cx="8568951" cy="48086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0624"/>
                <a:gridCol w="2240624"/>
                <a:gridCol w="1271323"/>
                <a:gridCol w="2816380"/>
              </a:tblGrid>
              <a:tr h="55092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ชื่อ-นามสกุล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ข้อมูลส่วนตัว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โรคประจำตัว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ข้อมูลสุขภาพ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 anchor="ctr"/>
                </a:tc>
              </a:tr>
              <a:tr h="23468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เพศ อายุ ส่วนสูง น้ำหนัก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8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</a:tr>
              <a:tr h="8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</a:tr>
              <a:tr h="8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</a:tr>
              <a:tr h="8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</a:tr>
              <a:tr h="8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ngsana New"/>
                      </a:endParaRPr>
                    </a:p>
                  </a:txBody>
                  <a:tcPr marL="65594" marR="65594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67744" y="1330863"/>
            <a:ext cx="4464496" cy="40011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630238" algn="l"/>
                <a:tab pos="1350963" algn="l"/>
                <a:tab pos="3870325" algn="l"/>
              </a:tabLst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ea typeface="Times New Roman" pitchFamily="18" charset="0"/>
                <a:cs typeface="Browallia New" pitchFamily="34" charset="-34"/>
              </a:rPr>
              <a:t>แบบประเมินสุขภาพของตนเองและสมาชิกในครอบครัว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 rot="20629466">
            <a:off x="7939663" y="1166123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ใส่สมุด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1034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ลูกศรขวา 4"/>
          <p:cNvSpPr/>
          <p:nvPr/>
        </p:nvSpPr>
        <p:spPr>
          <a:xfrm rot="1049776">
            <a:off x="162899" y="264435"/>
            <a:ext cx="4322798" cy="1748865"/>
          </a:xfrm>
          <a:prstGeom prst="rightArrow">
            <a:avLst>
              <a:gd name="adj1" fmla="val 50000"/>
              <a:gd name="adj2" fmla="val 5310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 rot="686038">
            <a:off x="4890738" y="1301738"/>
            <a:ext cx="2987317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/>
              <a:t>  การดูแลสุขภาพตนเอง  </a:t>
            </a:r>
          </a:p>
        </p:txBody>
      </p:sp>
      <p:sp>
        <p:nvSpPr>
          <p:cNvPr id="2" name="TextBox 1"/>
          <p:cNvSpPr txBox="1"/>
          <p:nvPr/>
        </p:nvSpPr>
        <p:spPr>
          <a:xfrm rot="1011256">
            <a:off x="350903" y="661815"/>
            <a:ext cx="39020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ก่อนที่จะไปดูแลคนอื่น </a:t>
            </a:r>
          </a:p>
          <a:p>
            <a:r>
              <a:rPr lang="th-TH" dirty="0" smtClean="0"/>
              <a:t>วันนี้เรามาดูแลตัวเองกันก่อนดีกว่าค่ะ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96392" y="2276872"/>
            <a:ext cx="8594019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 smtClean="0"/>
              <a:t>     การรู้จักและสร้างสุขนิสัยที่ดีในการที่จะดูแลสุขภาพของตนเอง ให้สมบรูณ์ แข็งแรง</a:t>
            </a:r>
          </a:p>
          <a:p>
            <a:r>
              <a:rPr lang="th-TH" dirty="0" smtClean="0"/>
              <a:t>ทั้งกาย ใจ อารมณ์ และปราศจากโรคภัยไข้เจ็บ นับว่าเป็นจุดเริ่มต้นที่ดี เพราะสิ่งเหล่า</a:t>
            </a:r>
          </a:p>
          <a:p>
            <a:r>
              <a:rPr lang="th-TH" dirty="0" smtClean="0"/>
              <a:t>นี้จะเริ่มจากวินัยในตัวเองเสียก่อน ซึ่งก็จะเกิดผลดีต่อทุกๆ ด้าน เช่น</a:t>
            </a:r>
          </a:p>
          <a:p>
            <a:r>
              <a:rPr lang="th-TH" dirty="0"/>
              <a:t>	</a:t>
            </a:r>
            <a:r>
              <a:rPr lang="th-TH" dirty="0" smtClean="0"/>
              <a:t>1. ประเทศชาติก็จะมีพลเมืองที่เข้มแข็ง </a:t>
            </a:r>
          </a:p>
          <a:p>
            <a:r>
              <a:rPr lang="th-TH" dirty="0"/>
              <a:t>	</a:t>
            </a:r>
            <a:r>
              <a:rPr lang="th-TH" dirty="0" smtClean="0"/>
              <a:t>2. มีประชากรซึ่งเป็นทรัพยากรที่มีประสิทธิภาพในการทำงาน </a:t>
            </a:r>
          </a:p>
          <a:p>
            <a:r>
              <a:rPr lang="th-TH" dirty="0"/>
              <a:t>	</a:t>
            </a:r>
            <a:r>
              <a:rPr lang="th-TH" dirty="0" smtClean="0"/>
              <a:t>3. ภาวะของโรคภัยไข้เจ็บก็น้อยลง </a:t>
            </a:r>
          </a:p>
          <a:p>
            <a:r>
              <a:rPr lang="th-TH" dirty="0"/>
              <a:t>	</a:t>
            </a:r>
            <a:r>
              <a:rPr lang="th-TH" dirty="0" smtClean="0"/>
              <a:t>4. ประเทศชาติเกิดการพัฒนาอย่างก้าวไกล</a:t>
            </a:r>
          </a:p>
          <a:p>
            <a:r>
              <a:rPr lang="th-TH" dirty="0"/>
              <a:t>	</a:t>
            </a:r>
            <a:r>
              <a:rPr lang="th-TH" dirty="0" smtClean="0"/>
              <a:t>5. ไม่สูญเสียทรัพย์สินตนเอง ครอบครัว และงบประมาณของประเทศชาติ</a:t>
            </a:r>
          </a:p>
          <a:p>
            <a:r>
              <a:rPr lang="th-TH" dirty="0"/>
              <a:t>	</a:t>
            </a:r>
            <a:r>
              <a:rPr lang="th-TH" dirty="0" smtClean="0"/>
              <a:t>6. ประชากรอยู่ดีมีสุข ปราศจากโรคภัยไข้เจ็บ</a:t>
            </a:r>
          </a:p>
        </p:txBody>
      </p:sp>
    </p:spTree>
    <p:extLst>
      <p:ext uri="{BB962C8B-B14F-4D97-AF65-F5344CB8AC3E}">
        <p14:creationId xmlns:p14="http://schemas.microsoft.com/office/powerpoint/2010/main" val="201653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วงรี 1"/>
          <p:cNvSpPr/>
          <p:nvPr/>
        </p:nvSpPr>
        <p:spPr>
          <a:xfrm>
            <a:off x="3275856" y="2276872"/>
            <a:ext cx="2520280" cy="201622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การดูแลสุขภาพตนเอง</a:t>
            </a:r>
            <a:endParaRPr lang="th-TH" dirty="0"/>
          </a:p>
        </p:txBody>
      </p:sp>
      <p:cxnSp>
        <p:nvCxnSpPr>
          <p:cNvPr id="4" name="ลูกศรเชื่อมต่อแบบตรง 3"/>
          <p:cNvCxnSpPr/>
          <p:nvPr/>
        </p:nvCxnSpPr>
        <p:spPr>
          <a:xfrm flipH="1">
            <a:off x="2735796" y="4005064"/>
            <a:ext cx="90010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ลูกศรเชื่อมต่อแบบตรง 6"/>
          <p:cNvCxnSpPr/>
          <p:nvPr/>
        </p:nvCxnSpPr>
        <p:spPr>
          <a:xfrm flipH="1" flipV="1">
            <a:off x="3059832" y="2060848"/>
            <a:ext cx="541110" cy="5208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ลูกศรเชื่อมต่อแบบตรง 7"/>
          <p:cNvCxnSpPr/>
          <p:nvPr/>
        </p:nvCxnSpPr>
        <p:spPr>
          <a:xfrm>
            <a:off x="5400034" y="4080265"/>
            <a:ext cx="576098" cy="6120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ลูกศรเชื่อมต่อแบบตรง 8"/>
          <p:cNvCxnSpPr/>
          <p:nvPr/>
        </p:nvCxnSpPr>
        <p:spPr>
          <a:xfrm flipH="1">
            <a:off x="2267744" y="3308885"/>
            <a:ext cx="10081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ลูกศรเชื่อมต่อแบบตรง 9"/>
          <p:cNvCxnSpPr/>
          <p:nvPr/>
        </p:nvCxnSpPr>
        <p:spPr>
          <a:xfrm flipV="1">
            <a:off x="4535996" y="1268760"/>
            <a:ext cx="0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/>
          <p:cNvCxnSpPr/>
          <p:nvPr/>
        </p:nvCxnSpPr>
        <p:spPr>
          <a:xfrm flipH="1">
            <a:off x="4535994" y="4321205"/>
            <a:ext cx="2" cy="8868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5805197" y="3335660"/>
            <a:ext cx="71101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/>
          <p:nvPr/>
        </p:nvCxnSpPr>
        <p:spPr>
          <a:xfrm flipV="1">
            <a:off x="5476494" y="2060848"/>
            <a:ext cx="864232" cy="5208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207042" y="795841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การออกกำลังกายอย่างสม่ำเสมอ</a:t>
            </a:r>
            <a:endParaRPr lang="th-TH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976132" y="1659288"/>
            <a:ext cx="2842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การรับประทานอาหารที่ถูกต้อง</a:t>
            </a:r>
            <a:endParaRPr lang="th-TH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5688083" y="2895933"/>
            <a:ext cx="3272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การพักผ่อนและกิจกรรมนันทนาการ</a:t>
            </a:r>
            <a:endParaRPr lang="th-TH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5976132" y="4422303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หลีกเลี่ยงพฤติกรรมเสี่ยง</a:t>
            </a:r>
            <a:endParaRPr lang="th-TH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2627784" y="5222962"/>
            <a:ext cx="4023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สร้างทักษะในชีวิตเพื่อการอยู่ร่วมกันด้วยสันติ</a:t>
            </a:r>
            <a:endParaRPr lang="th-TH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248824" y="4554960"/>
            <a:ext cx="2937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มีการพัฒนาทางด้านจิตวิญญาณ</a:t>
            </a:r>
            <a:endParaRPr lang="th-TH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715120" y="310482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/>
              <a:t>มีการเรียนรู้ที่ดี</a:t>
            </a:r>
            <a:endParaRPr lang="th-TH" sz="2400" dirty="0"/>
          </a:p>
        </p:txBody>
      </p:sp>
      <p:sp>
        <p:nvSpPr>
          <p:cNvPr id="61" name="TextBox 60"/>
          <p:cNvSpPr txBox="1"/>
          <p:nvPr/>
        </p:nvSpPr>
        <p:spPr>
          <a:xfrm>
            <a:off x="428878" y="1671191"/>
            <a:ext cx="3541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การจัดสิ่งแวดล้อมให้เกื้อกูลต่อสุขภาพ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2627081731"/>
      </p:ext>
    </p:extLst>
  </p:cSld>
  <p:clrMapOvr>
    <a:masterClrMapping/>
  </p:clrMapOvr>
</p:sld>
</file>

<file path=ppt/theme/theme1.xml><?xml version="1.0" encoding="utf-8"?>
<a:theme xmlns:a="http://schemas.openxmlformats.org/drawingml/2006/main" name="ใบจาก">
  <a:themeElements>
    <a:clrScheme name="ใบจาก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ใบจาก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114</TotalTime>
  <Words>441</Words>
  <Application>Microsoft Office PowerPoint</Application>
  <PresentationFormat>นำเสนอทางหน้าจอ (4:3)</PresentationFormat>
  <Paragraphs>113</Paragraphs>
  <Slides>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</vt:i4>
      </vt:variant>
    </vt:vector>
  </HeadingPairs>
  <TitlesOfParts>
    <vt:vector size="7" baseType="lpstr">
      <vt:lpstr>ใบจาก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Udo</dc:creator>
  <cp:lastModifiedBy>Udo</cp:lastModifiedBy>
  <cp:revision>11</cp:revision>
  <dcterms:created xsi:type="dcterms:W3CDTF">2021-01-11T02:23:34Z</dcterms:created>
  <dcterms:modified xsi:type="dcterms:W3CDTF">2021-01-11T04:28:55Z</dcterms:modified>
</cp:coreProperties>
</file>