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3F1841D-DABA-44B5-A65F-DF5C27959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4694113-9C24-456E-8704-5470FA606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GB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B55E3B0-B4AE-4474-9CC9-C0402178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B8B59B0-609F-4FD6-99DD-1CCCA7A2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29A21F9-0851-4C66-A2B5-EA2A3FCF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68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7EE4476-BFE9-4EB8-8C97-F010702ED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3731B29-D2B3-4467-BC47-148D97CED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5ABAFD0-1AC5-4C4E-AF71-E3D83DA8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1A4C2B2-0793-4F0B-A6B9-F944E80A6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4B57475-018B-413D-8165-743C6439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5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3D62D95-88B0-4B85-B4CA-0653FDD8E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6895043-0E87-4ABA-9BD9-8C2C71CBB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DAC84B3-15DC-4CD6-BD60-A5CBFF762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2A746C6-3EE4-4395-9A99-4450A35A0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F611550-F562-4A7B-9DDA-0F0A1E32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247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D63FADD-07FB-4964-BF2B-AB2ABB08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E2BBA0F-FA68-4A1C-A1B9-8462A5A39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6511891-1B15-470C-BB00-91FF704E4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4DCA6B3-3295-4966-A541-096B7B57A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7B77079-8620-4034-83F0-5D7458F8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0AB8A6B-DEB5-4CC8-9660-2293F145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59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3424E18-EDF7-413F-9976-64AA7AA0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8EA4FB7-4437-4B6B-B8C7-D9EB9D456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5ECE183-F1D3-453B-8E17-460FBCAAD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5965A342-43AF-4664-A4E4-473B647DD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EF998E5-F0EE-42D5-8DBE-120EDBB8D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F0C53D9-904B-45A9-B297-D4CEDE11E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6331907E-12EF-4929-A3C9-3FFECAA1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7FFF0CC9-51F5-4ED8-B702-CF468385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99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D04B48E-7432-41FB-BE1A-CC46AD83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6DE1A40-07A2-4066-8322-7C253E15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31FEFEDC-8CFB-4F58-9EBE-BE18E3445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4EC6044-8497-4EA5-A352-9F9EA9323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C837103A-E006-479C-BFF6-874CF789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E79E9DD0-0CB1-4FBC-B18C-0D82A8DBC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80CD54A-F455-4E68-90A4-30AE8EFD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40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D47780D-FF36-4523-AC67-ED477674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296CB6D-E17A-4935-AE4B-38582895F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C85B832-51F6-4E40-AE29-C7AA616FC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68955F7-561C-4419-B6E1-C106EEA5D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583C94CB-F746-46C7-AB9E-017324F70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A7C0A79-5D34-4123-AF2C-7AC40554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B3BA6EF-1833-43C0-8D47-2F605892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28AB931D-7E32-4899-825D-A378E59D0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5534567C-DDF4-478D-81F0-CFEB489CB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BEC4BF4-14FE-448A-995F-7E4CB095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1D6D3F9-2BAA-4889-9322-5E94BA25F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5D23B0F-E85B-40A5-B8D0-9846D59F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0AC9F1-3485-4DDD-B189-A1DB4E144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447FF27-7DFE-44D1-8B6F-8C6846365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57C51E9-D7D6-49F3-9EA7-C6EEFE66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B2B58F0-21AD-477D-B47F-F3537926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67CFD49-85AE-47F0-97D1-6F0A69D8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9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2919302F-FEB9-4E70-B348-FDF2F6397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EE6DA7F0-0EC7-41D6-B514-D662446E3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19076E4-1BAB-48F3-8FA0-AAB8CFA85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8F1A2A6-67D9-4626-AD8A-446D8652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07EF0DC-9C7D-4E03-9EF9-A2B084B31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753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F6284B64-0465-44DF-B7FF-5AD52DD1A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GB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306F253-7795-4818-8A1E-F20FFA473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GB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C0097B6-807A-4E2B-B667-EB787DC0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2432-6B2D-4D8E-BF37-6388E4DF013E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566AEBD-F7AB-4BC4-B1A3-E4AA1A263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9472040-1759-473C-B240-C8BB9F994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909DD-8C67-4620-9FC8-551611D63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79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o.th/url?sa=i&amp;rct=j&amp;q=distance+and+displacement&amp;source=images&amp;cd=&amp;cad=rja&amp;docid=qpcB8dqnXi8u7M&amp;tbnid=kVyPG7QbOo2R0M:&amp;ved=0CAUQjRw&amp;url=http://spmphysics.myhometuition.com/2012/04/distance-and-displacement.html&amp;ei=iyuaUeawMMfSrQerj4HgAQ&amp;bvm=bv.46751780,d.bmk&amp;psig=AFQjCNHwDhZylH2ULCMfo3JKTlPKmYWtmw&amp;ust=1369144554327155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th/url?sa=i&amp;rct=j&amp;q=distance+and+displacement&amp;source=images&amp;cd=&amp;cad=rja&amp;docid=qpcB8dqnXi8u7M&amp;tbnid=kVyPG7QbOo2R0M:&amp;ved=0CAUQjRw&amp;url=http://spmphysics.myhometuition.com/2012/04/distance-and-displacement.html&amp;ei=iyuaUeawMMfSrQerj4HgAQ&amp;bvm=bv.46751780,d.bmk&amp;psig=AFQjCNHwDhZylH2ULCMfo3JKTlPKmYWtmw&amp;ust=136914455432715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816C2C5-46F6-4D4B-A19B-76EDEEDD3C48}"/>
              </a:ext>
            </a:extLst>
          </p:cNvPr>
          <p:cNvSpPr/>
          <p:nvPr/>
        </p:nvSpPr>
        <p:spPr>
          <a:xfrm>
            <a:off x="6724650" y="4512039"/>
            <a:ext cx="4744980" cy="70788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009E08C3-9320-4D83-A69D-6A55798CC060}"/>
              </a:ext>
            </a:extLst>
          </p:cNvPr>
          <p:cNvSpPr/>
          <p:nvPr/>
        </p:nvSpPr>
        <p:spPr>
          <a:xfrm>
            <a:off x="1043934" y="764369"/>
            <a:ext cx="3918591" cy="707886"/>
          </a:xfrm>
          <a:prstGeom prst="roundRect">
            <a:avLst>
              <a:gd name="adj" fmla="val 476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EE8301C-BF81-472D-A8EC-DCE518F9FF15}"/>
              </a:ext>
            </a:extLst>
          </p:cNvPr>
          <p:cNvSpPr/>
          <p:nvPr/>
        </p:nvSpPr>
        <p:spPr>
          <a:xfrm>
            <a:off x="1110608" y="764369"/>
            <a:ext cx="391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ระยะทาง และการกระจัด</a:t>
            </a:r>
          </a:p>
        </p:txBody>
      </p:sp>
      <p:pic>
        <p:nvPicPr>
          <p:cNvPr id="3" name="Picture 3" descr="http://4.bp.blogspot.com/-qCF9xd7P7F4/T5ps_RxQKNI/AAAAAAAAAN4/MyORiSSnUio/s1600/distance+displacement.png">
            <a:hlinkClick r:id="rId2"/>
            <a:extLst>
              <a:ext uri="{FF2B5EF4-FFF2-40B4-BE49-F238E27FC236}">
                <a16:creationId xmlns:a16="http://schemas.microsoft.com/office/drawing/2014/main" id="{B38A3F6F-152F-4E00-B2B9-0FC11A7D024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46" y="1508396"/>
            <a:ext cx="6143668" cy="33575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A884B3B-4D18-44E8-A0E1-4D9AE4147545}"/>
              </a:ext>
            </a:extLst>
          </p:cNvPr>
          <p:cNvSpPr/>
          <p:nvPr/>
        </p:nvSpPr>
        <p:spPr>
          <a:xfrm>
            <a:off x="6796556" y="4512039"/>
            <a:ext cx="46730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Distance and Displacement</a:t>
            </a:r>
          </a:p>
        </p:txBody>
      </p:sp>
    </p:spTree>
    <p:extLst>
      <p:ext uri="{BB962C8B-B14F-4D97-AF65-F5344CB8AC3E}">
        <p14:creationId xmlns:p14="http://schemas.microsoft.com/office/powerpoint/2010/main" val="382265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id="{DE44EDF6-23B5-49E6-A36B-0D1963E0421A}"/>
              </a:ext>
            </a:extLst>
          </p:cNvPr>
          <p:cNvSpPr/>
          <p:nvPr/>
        </p:nvSpPr>
        <p:spPr>
          <a:xfrm>
            <a:off x="675565" y="167509"/>
            <a:ext cx="2956259" cy="730438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97B1150-F883-425F-A3E4-F17D58BFC2AA}"/>
              </a:ext>
            </a:extLst>
          </p:cNvPr>
          <p:cNvSpPr/>
          <p:nvPr/>
        </p:nvSpPr>
        <p:spPr>
          <a:xfrm>
            <a:off x="675565" y="203407"/>
            <a:ext cx="2956259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 และการกระจัด</a:t>
            </a:r>
            <a:endParaRPr lang="en-GB" sz="3200" dirty="0">
              <a:solidFill>
                <a:schemeClr val="accent2">
                  <a:lumMod val="75000"/>
                </a:schemeClr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853A805-9F6D-4A5F-8A0E-A0E90777557A}"/>
              </a:ext>
            </a:extLst>
          </p:cNvPr>
          <p:cNvSpPr/>
          <p:nvPr/>
        </p:nvSpPr>
        <p:spPr>
          <a:xfrm>
            <a:off x="914045" y="1203819"/>
            <a:ext cx="10887074" cy="2569934"/>
          </a:xfrm>
          <a:prstGeom prst="rect">
            <a:avLst/>
          </a:prstGeom>
          <a:pattFill prst="trellis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0050" algn="l"/>
              </a:tabLst>
            </a:pPr>
            <a:r>
              <a:rPr lang="th-TH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จุดประสงค์การเรียนรู้</a:t>
            </a: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0050" algn="l"/>
              </a:tabLst>
            </a:pPr>
            <a:r>
              <a:rPr lang="th-TH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1.	อธิบายความหมายและความสัมพันธ์ระหว่างระยะทาง และการกระจัด ในการเคลื่อนที่ได้</a:t>
            </a: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(K)</a:t>
            </a:r>
            <a:endParaRPr lang="en-GB" sz="2800" b="1" dirty="0">
              <a:solidFill>
                <a:srgbClr val="00206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0050" algn="l"/>
              </a:tabLst>
            </a:pPr>
            <a:r>
              <a:rPr lang="th-TH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2.	สืบค้นข้อมูลความหมายและความสัมพันธ์ระหว่างระยะทาง และการกระจัด ในการเคลื่อนที่ได้</a:t>
            </a: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(P)</a:t>
            </a:r>
            <a:endParaRPr lang="en-GB" sz="2800" b="1" dirty="0">
              <a:solidFill>
                <a:srgbClr val="00206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0050" algn="l"/>
              </a:tabLst>
            </a:pP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3.	</a:t>
            </a:r>
            <a:r>
              <a:rPr lang="th-TH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ปฏิบัติกิจกรรม อย่างรวมพลัง ด้วยความมุ่งมั่นและรับผิดชอบได้ </a:t>
            </a: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(P)</a:t>
            </a:r>
            <a:endParaRPr lang="en-GB" sz="2800" b="1" dirty="0">
              <a:solidFill>
                <a:srgbClr val="00206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0050" algn="l"/>
              </a:tabLst>
            </a:pP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4.	</a:t>
            </a:r>
            <a:r>
              <a:rPr lang="th-TH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เป็นผู้มีความมุ่งมั่นและรับผิดชอบ </a:t>
            </a:r>
            <a:r>
              <a:rPr lang="en-US" sz="28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(A)</a:t>
            </a:r>
            <a:endParaRPr lang="en-GB" sz="2800" b="1" dirty="0">
              <a:solidFill>
                <a:srgbClr val="00206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AAB598C-39F6-4EBE-A431-49991D008D92}"/>
              </a:ext>
            </a:extLst>
          </p:cNvPr>
          <p:cNvSpPr/>
          <p:nvPr/>
        </p:nvSpPr>
        <p:spPr>
          <a:xfrm>
            <a:off x="980720" y="4138794"/>
            <a:ext cx="10973154" cy="2569934"/>
          </a:xfrm>
          <a:prstGeom prst="rect">
            <a:avLst/>
          </a:prstGeom>
          <a:pattFill prst="ltDn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สาระการเรียนรู้</a:t>
            </a: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 คือ ระยะที่วัดตามแนวการเคลื่อนที่ของวัตถุที่เคลื่อนที่ได้ทั้งหมด เป็นปริมาณ</a:t>
            </a:r>
            <a:r>
              <a:rPr lang="th-TH" sz="2800" b="1" dirty="0" err="1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สเ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กลา</a:t>
            </a:r>
            <a:r>
              <a:rPr lang="th-TH" sz="2800" b="1" dirty="0" err="1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ร์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มีหน่วยเป็นเมตร</a:t>
            </a:r>
            <a:endParaRPr lang="en-GB" sz="2800" b="1" dirty="0">
              <a:solidFill>
                <a:srgbClr val="FF000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การกระจัด คือ ระยะห่างระหว่างตำแหน่งเริ่มต้นกับตำแหน่งสุดท้ายตามแนวเส้นตรงมีทิศจากตำแหน่งเริ่มต้น</a:t>
            </a: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ไปยังตำแหน่งสุดท้ายเสมอ เป็นปริมาณเวกเตอร์ มีหน่วยเป็นเมตร</a:t>
            </a:r>
            <a:endParaRPr lang="en-GB" sz="2800" b="1" dirty="0">
              <a:solidFill>
                <a:srgbClr val="FF000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87454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1B0928D-EC3F-41B1-A57F-A76C24BF7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02" y="688912"/>
            <a:ext cx="1146339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นักเรียนร่วมกันสังเกตภาพการเดินทางจากโรงเรียนไปบ้านตามเส้นทางของพี่น้อง 3 คน ได้แก่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ซึ่งเดินคนละเส้นทาง  ดังภาพ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2167C9FB-C4EA-45B3-A153-5D915E30E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20" y="1581868"/>
            <a:ext cx="4848225" cy="3009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E11F290-4F86-405E-892E-0ECBC8804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083" y="4903641"/>
            <a:ext cx="853129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                     การเดินทางจากโรงเรียนไปบ้านตามเส้นทางของ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นักเรียนตอบคำถามต่อไปนี้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1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 A   B  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ใครเคลื่อนที่ตามเส้นทางดังภาพได้ระยะมากที่สุด 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630238" algn="l"/>
                <a:tab pos="685800" algn="l"/>
                <a:tab pos="900113" algn="l"/>
                <a:tab pos="1028700" algn="l"/>
              </a:tabLst>
            </a:pPr>
            <a:r>
              <a:rPr kumimoji="0" lang="th-TH" altLang="en-US" sz="1600" b="0" i="0" u="none" strike="noStrike" cap="none" normalizeH="0" baseline="0" dirty="0">
                <a:ln>
                  <a:noFill/>
                </a:ln>
                <a:solidFill>
                  <a:srgbClr val="FF33CC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	</a:t>
            </a:r>
            <a:endParaRPr kumimoji="0" lang="th-TH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932CF1B-2C55-4376-960D-445F1FEE0D83}"/>
              </a:ext>
            </a:extLst>
          </p:cNvPr>
          <p:cNvSpPr/>
          <p:nvPr/>
        </p:nvSpPr>
        <p:spPr>
          <a:xfrm>
            <a:off x="1371600" y="5937578"/>
            <a:ext cx="7905750" cy="825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en-US" dirty="0"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	</a:t>
            </a:r>
            <a:r>
              <a:rPr lang="en-US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2. 	A   B   </a:t>
            </a: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lang="en-US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เมื่อพิจารณาจากภาพแล้วมีสิ่งใดบ้างที่เหมือนกันและต่างกัน อย่างไร  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900430" algn="l"/>
              </a:tabLst>
            </a:pPr>
            <a:r>
              <a:rPr lang="th-TH" dirty="0"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		</a:t>
            </a:r>
            <a:r>
              <a:rPr lang="en-US" dirty="0">
                <a:solidFill>
                  <a:srgbClr val="FF33CC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464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DBC4B2C-DEA5-426F-BE2B-16A958E8E917}"/>
              </a:ext>
            </a:extLst>
          </p:cNvPr>
          <p:cNvSpPr/>
          <p:nvPr/>
        </p:nvSpPr>
        <p:spPr>
          <a:xfrm>
            <a:off x="419100" y="4465679"/>
            <a:ext cx="11772900" cy="1887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</a:t>
            </a:r>
            <a:r>
              <a:rPr lang="th-TH" sz="28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คือ ระยะที่วัดตามแนวการเคลื่อนที่ของวัตถุที่เคลื่อนที่ได้ทั้งหมด เป็นปริมาณ</a:t>
            </a:r>
            <a:r>
              <a:rPr lang="th-TH" sz="2800" b="1" dirty="0" err="1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สเ</a:t>
            </a:r>
            <a:r>
              <a:rPr lang="th-TH" sz="28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กลา</a:t>
            </a:r>
            <a:r>
              <a:rPr lang="th-TH" sz="2800" b="1" dirty="0" err="1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ร์</a:t>
            </a:r>
            <a:r>
              <a:rPr lang="th-TH" sz="28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มีหน่วยเป็นเมตร</a:t>
            </a:r>
            <a:endParaRPr lang="en-GB" sz="28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การกระจัด </a:t>
            </a:r>
            <a:r>
              <a:rPr lang="th-TH" sz="28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คือ ระยะห่างระหว่างตำแหน่งเริ่มต้นกับตำแหน่งสุดท้ายตามแนวเส้นตรงมีทิศจากตำแหน่งเริ่มต้น</a:t>
            </a:r>
          </a:p>
          <a:p>
            <a:pPr marL="180340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342900" algn="l"/>
              </a:tabLst>
            </a:pPr>
            <a:r>
              <a:rPr lang="th-TH" sz="28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ไปยังตำแหน่งสุดท้ายเสมอ เป็นปริมาณเวกเตอร์ มีหน่วยเป็นเมตร</a:t>
            </a:r>
            <a:endParaRPr lang="en-GB" sz="28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</a:tabLst>
            </a:pPr>
            <a:r>
              <a:rPr lang="th-TH" b="1" dirty="0"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lang="th-TH" dirty="0"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148A3CA-E76B-4186-B449-C77E3ACA0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20" y="715093"/>
            <a:ext cx="4848225" cy="3009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552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5BA44EC-C989-4644-A714-F9D89E14EB23}"/>
              </a:ext>
            </a:extLst>
          </p:cNvPr>
          <p:cNvSpPr/>
          <p:nvPr/>
        </p:nvSpPr>
        <p:spPr>
          <a:xfrm>
            <a:off x="4410075" y="3040990"/>
            <a:ext cx="7200900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นักเรียนตอบคำถาม ดังนี้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1. ปริมาณที่เกี่ยวข้องกับการเคลื่อนที่ของวัตถุมีอะไรบ้าง 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2.	ปริมาณดังกล่าวสามารถจัดเป็นกลุ่มได้กี่กลุ่ม อะไรบ้าง 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3.	ระยะทางเป็นปริมาณทางกายภาพแบบใด และมีความหมายอย่างไร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4.	การกระจัดเป็นปริมาณทางกายภาพแบบใด และมีความหมายอย่างไร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5.	ระยะทางและการกระจัดแตกต่างกันหรือไม่ 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</a:t>
            </a:r>
            <a:r>
              <a:rPr lang="en-US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6</a:t>
            </a: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</a:t>
            </a:r>
            <a:r>
              <a:rPr lang="en-US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th-TH" sz="24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ระยะทางและการกระจัดสามารถมีขนาดเท่ากันได้หรือไม่ อย่างไร</a:t>
            </a:r>
            <a:endParaRPr lang="en-GB" sz="2400" b="1" dirty="0">
              <a:solidFill>
                <a:srgbClr val="0070C0"/>
              </a:solidFill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3" name="Picture 3" descr="http://4.bp.blogspot.com/-qCF9xd7P7F4/T5ps_RxQKNI/AAAAAAAAAN4/MyORiSSnUio/s1600/distance+displacement.png">
            <a:hlinkClick r:id="rId3"/>
            <a:extLst>
              <a:ext uri="{FF2B5EF4-FFF2-40B4-BE49-F238E27FC236}">
                <a16:creationId xmlns:a16="http://schemas.microsoft.com/office/drawing/2014/main" id="{7BB1CC4D-F71B-4FF1-91A5-1FA60FAD539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247650"/>
            <a:ext cx="6143645" cy="3490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71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7C1B7ED-549C-478D-818F-7EFC7B48D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2882"/>
            <a:ext cx="12192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r>
              <a:rPr lang="th-TH" altLang="en-US" sz="24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                                </a:t>
            </a:r>
            <a:r>
              <a:rPr kumimoji="0" lang="th-TH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นักเรียนร่วมกันสังเกตภาพ แล้วร่วมกันวิเคราะห์คำตอบ ดังนี้</a:t>
            </a:r>
            <a:endParaRPr kumimoji="0" lang="en-GB" altLang="en-US" sz="2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EDB26422-B47F-43E2-8D6D-5B3E4D4FF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32" y="2427650"/>
            <a:ext cx="4980543" cy="3518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A2071A4-7AE6-4DBE-ABA7-75934CFC7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352800"/>
            <a:ext cx="498054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00113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buAutoNum type="arabicPeriod" startAt="2"/>
            </a:pP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หากไม่เท่ากัน ระยะทางตามเส้นทางเดินใดมากที่สุด และระยะทางตามเส้นทางเดินใดน้อยที่สุด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	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457200" indent="-457200">
              <a:buAutoNum type="arabicPeriod" startAt="2"/>
            </a:pP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การกระจัดที่ </a:t>
            </a:r>
            <a:r>
              <a:rPr lang="en-GB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 B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GB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เคลื่อนที่ได้ มีการกระจัดเท่ากันหรือไม่ </a:t>
            </a:r>
            <a:endParaRPr lang="en-GB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	</a:t>
            </a:r>
            <a:endParaRPr lang="en-GB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7D668E2-FB1B-4516-A896-42F083ED2D0A}"/>
              </a:ext>
            </a:extLst>
          </p:cNvPr>
          <p:cNvSpPr/>
          <p:nvPr/>
        </p:nvSpPr>
        <p:spPr>
          <a:xfrm>
            <a:off x="6096000" y="2427650"/>
            <a:ext cx="6096000" cy="8252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900430" algn="l"/>
                <a:tab pos="1028700" algn="l"/>
              </a:tabLst>
            </a:pP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. ระยะทางที่ </a:t>
            </a:r>
            <a:r>
              <a:rPr lang="en-GB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 B 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lang="en-GB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เคลื่อนที่ได้ มีระยะทางเท่ากันหรือไม่ </a:t>
            </a:r>
            <a:endParaRPr lang="en-GB" sz="2400" b="1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450215" algn="l"/>
                <a:tab pos="630555" algn="l"/>
                <a:tab pos="685800" algn="l"/>
                <a:tab pos="900430" algn="l"/>
                <a:tab pos="1028700" algn="l"/>
              </a:tabLst>
            </a:pPr>
            <a:r>
              <a:rPr lang="th-TH" b="1" dirty="0"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		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5298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BAF542DD-28F4-4036-B3B3-C77800D34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2388" y="685698"/>
            <a:ext cx="4857489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r>
              <a:rPr kumimoji="0" lang="th-TH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นักเรียนสังเกตภาพ แล้ววิเคราะห์คำตอบ ดังนี้</a:t>
            </a:r>
            <a:endParaRPr kumimoji="0" lang="en-GB" altLang="en-US" sz="2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900113" algn="l"/>
              </a:tabLst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9079D8B0-69A2-4316-9AEA-940DFBF76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3377" y="901141"/>
            <a:ext cx="4758848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endParaRPr kumimoji="0" lang="th-TH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r>
              <a:rPr kumimoji="0" lang="th-TH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เส้นโค้งทึบแสดงแนวการเดินทาง    จากตำแหน่ง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ตามลำดับ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แนวการเดินทางจากตำแหน่ง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1.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จงระบุระยะทางจาก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    		2.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จงระบุระยะทางจาก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    		3.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จงระบุระยะทางจาก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    		4.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จงระบุการกระจัดจาก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  		5.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จงระบุการกระจัดจาก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  		6.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จงระบุการกระจัดจาก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</a:t>
            </a:r>
          </a:p>
          <a:p>
            <a:r>
              <a:rPr lang="en-GB" alt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7.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จงระบุการกระจัดจาก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</a:t>
            </a:r>
          </a:p>
          <a:p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  8.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จงระบุ</a:t>
            </a:r>
            <a:r>
              <a:rPr lang="th-TH" alt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จาก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ผ่าน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B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  <a:tab pos="685800" algn="l"/>
                <a:tab pos="990600" algn="l"/>
              </a:tabLst>
            </a:pPr>
            <a:endParaRPr kumimoji="0" lang="th-T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112" name="Picture 16">
            <a:extLst>
              <a:ext uri="{FF2B5EF4-FFF2-40B4-BE49-F238E27FC236}">
                <a16:creationId xmlns:a16="http://schemas.microsoft.com/office/drawing/2014/main" id="{203B0765-8D00-4B63-B622-CBFF6734C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972" y="1386830"/>
            <a:ext cx="3171825" cy="21350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4" name="Text Box 22">
            <a:extLst>
              <a:ext uri="{FF2B5EF4-FFF2-40B4-BE49-F238E27FC236}">
                <a16:creationId xmlns:a16="http://schemas.microsoft.com/office/drawing/2014/main" id="{7F8CAB85-B420-4996-8D8F-E94093A25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835" y="1574887"/>
            <a:ext cx="352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AC92F211-C921-4BC0-8308-8AB489CA5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7464" y="1545866"/>
            <a:ext cx="719464" cy="97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73B1673D-44D8-43F9-ADA5-90E0ABC1B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322" y="3289386"/>
            <a:ext cx="352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A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C32D9C92-07F3-482E-8C0D-297B74D3F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324" y="1639353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 เมตร </a:t>
            </a:r>
            <a:endParaRPr kumimoji="0" lang="th-TH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60C7FB99-093D-46F3-8B22-9F82F6AC1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769" y="2214522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3 เมตร </a:t>
            </a:r>
            <a:endParaRPr kumimoji="0" lang="th-TH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D22B8FB4-A684-4506-82D2-9119917D4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9403" y="2357612"/>
            <a:ext cx="931493" cy="327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5 เมตร </a:t>
            </a:r>
            <a:endParaRPr kumimoji="0" lang="th-TH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C3D54436-2692-4D19-82B2-59AA22658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856" y="2380293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4.2 เมตร </a:t>
            </a:r>
            <a:endParaRPr kumimoji="0" lang="th-TH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6EAFC620-3B7C-4302-9B90-5D7C8C161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406" y="2532693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เหนือ </a:t>
            </a:r>
            <a:endParaRPr kumimoji="0" lang="th-TH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02052B0E-89E4-474B-81D2-046F13DB600C}"/>
              </a:ext>
            </a:extLst>
          </p:cNvPr>
          <p:cNvSpPr txBox="1"/>
          <p:nvPr/>
        </p:nvSpPr>
        <p:spPr>
          <a:xfrm>
            <a:off x="2652123" y="1386829"/>
            <a:ext cx="990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5.6 </a:t>
            </a:r>
            <a:r>
              <a:rPr lang="th-TH" dirty="0"/>
              <a:t>เมตร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2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EC74119-229E-4209-BAF7-3D7C4C71A1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833" b="36944"/>
          <a:stretch/>
        </p:blipFill>
        <p:spPr>
          <a:xfrm>
            <a:off x="1038225" y="-9525"/>
            <a:ext cx="10356756" cy="6858000"/>
          </a:xfrm>
          <a:prstGeom prst="rect">
            <a:avLst/>
          </a:prstGeom>
          <a:blipFill>
            <a:blip r:embed="rId2">
              <a:alphaModFix amt="19000"/>
            </a:blip>
            <a:tile tx="0" ty="0" sx="100000" sy="100000" flip="none" algn="tl"/>
          </a:blipFill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9592673-DD95-4159-B640-18F1E4666119}"/>
              </a:ext>
            </a:extLst>
          </p:cNvPr>
          <p:cNvSpPr/>
          <p:nvPr/>
        </p:nvSpPr>
        <p:spPr>
          <a:xfrm>
            <a:off x="2171700" y="5903893"/>
            <a:ext cx="86582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นักเรียนสรุป เขียนเป็นสาระสำคัญหรือความคิดรวบยอดในเรื่องเกี่ยวกับปริมาณที่เกี่ยวข้องกับการเคลื่อนที่ ได้แก่ ระยะทาง และการกระจัด เขียนเป็นแผนภาพความคิด </a:t>
            </a:r>
            <a:endParaRPr lang="en-GB" sz="28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878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วงรี 1">
            <a:extLst>
              <a:ext uri="{FF2B5EF4-FFF2-40B4-BE49-F238E27FC236}">
                <a16:creationId xmlns:a16="http://schemas.microsoft.com/office/drawing/2014/main" id="{9A208675-299E-4406-8C65-490C898F774D}"/>
              </a:ext>
            </a:extLst>
          </p:cNvPr>
          <p:cNvSpPr/>
          <p:nvPr/>
        </p:nvSpPr>
        <p:spPr>
          <a:xfrm>
            <a:off x="1859138" y="1219199"/>
            <a:ext cx="2823445" cy="2858805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777ECA3-A20C-44DA-A444-DB9B8658D85D}"/>
              </a:ext>
            </a:extLst>
          </p:cNvPr>
          <p:cNvSpPr txBox="1"/>
          <p:nvPr/>
        </p:nvSpPr>
        <p:spPr>
          <a:xfrm>
            <a:off x="1500905" y="2417769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213284F-4CE8-4D1C-841E-120A7BB759D7}"/>
              </a:ext>
            </a:extLst>
          </p:cNvPr>
          <p:cNvSpPr/>
          <p:nvPr/>
        </p:nvSpPr>
        <p:spPr>
          <a:xfrm>
            <a:off x="4627456" y="2417769"/>
            <a:ext cx="306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</a:p>
        </p:txBody>
      </p:sp>
      <p:cxnSp>
        <p:nvCxnSpPr>
          <p:cNvPr id="6" name="ตัวเชื่อมต่อตรง 5">
            <a:extLst>
              <a:ext uri="{FF2B5EF4-FFF2-40B4-BE49-F238E27FC236}">
                <a16:creationId xmlns:a16="http://schemas.microsoft.com/office/drawing/2014/main" id="{AD9C1FC3-3A53-40C2-B008-76269B687A79}"/>
              </a:ext>
            </a:extLst>
          </p:cNvPr>
          <p:cNvCxnSpPr>
            <a:cxnSpLocks/>
            <a:stCxn id="2" idx="2"/>
            <a:endCxn id="2" idx="6"/>
          </p:cNvCxnSpPr>
          <p:nvPr/>
        </p:nvCxnSpPr>
        <p:spPr>
          <a:xfrm>
            <a:off x="1859138" y="2648602"/>
            <a:ext cx="28234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088C4F3B-15FB-4510-9A1C-3208758D360C}"/>
              </a:ext>
            </a:extLst>
          </p:cNvPr>
          <p:cNvSpPr txBox="1"/>
          <p:nvPr/>
        </p:nvSpPr>
        <p:spPr>
          <a:xfrm>
            <a:off x="2838450" y="2279269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D=14 m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345B13C9-6175-433C-A0F8-87095E238B88}"/>
              </a:ext>
            </a:extLst>
          </p:cNvPr>
          <p:cNvSpPr txBox="1"/>
          <p:nvPr/>
        </p:nvSpPr>
        <p:spPr>
          <a:xfrm>
            <a:off x="5322781" y="1219199"/>
            <a:ext cx="643106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จงตอบคำถามเกี่ยวกับระยะทางและการกระจัด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วงกลมวงหนึ่ง เส้นผ่านศูนย์กลาง ขนาด 14 เมตร ดังรูป</a:t>
            </a:r>
          </a:p>
          <a:p>
            <a:endParaRPr lang="en-GB" sz="11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1.ระยะทางตามแนวเส้นรอบวงจาก 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เท่ากับ.....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2.การกระจัดจาก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.....................................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</a:t>
            </a:r>
            <a:endParaRPr lang="en-GB" sz="24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.ระยะทางตามแนวเส้นรอบวงจาก 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เท่ากับ....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</a:t>
            </a:r>
          </a:p>
          <a:p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.การกระจัดจาก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เท่ากับ...............................................................</a:t>
            </a:r>
            <a:endParaRPr lang="en-GB" sz="24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.ระยะทางตามแนวเส้นรอบวงจาก 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1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รอบ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เท่ากับ......................</a:t>
            </a:r>
          </a:p>
          <a:p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.การกระจัดจาก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ถึง 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1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รอบ</a:t>
            </a:r>
            <a:r>
              <a:rPr lang="en-GB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เท่ากับ....................................................</a:t>
            </a:r>
            <a:endParaRPr lang="en-GB" sz="24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FF65AE5E-A6D3-4D46-ACD7-39508BBC5B41}"/>
              </a:ext>
            </a:extLst>
          </p:cNvPr>
          <p:cNvSpPr txBox="1"/>
          <p:nvPr/>
        </p:nvSpPr>
        <p:spPr>
          <a:xfrm>
            <a:off x="3101791" y="4082461"/>
            <a:ext cx="338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0EFFB17-3218-4500-BF61-81959F8BC1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5" b="40536"/>
          <a:stretch/>
        </p:blipFill>
        <p:spPr>
          <a:xfrm>
            <a:off x="8933259" y="5113344"/>
            <a:ext cx="3164681" cy="166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1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E41ABF1-16BC-4A6C-96C6-1FA3D35035F4}"/>
              </a:ext>
            </a:extLst>
          </p:cNvPr>
          <p:cNvSpPr/>
          <p:nvPr/>
        </p:nvSpPr>
        <p:spPr>
          <a:xfrm>
            <a:off x="1000125" y="1524000"/>
            <a:ext cx="3924300" cy="2038350"/>
          </a:xfrm>
          <a:prstGeom prst="rect">
            <a:avLst/>
          </a:prstGeom>
          <a:solidFill>
            <a:srgbClr val="92D050">
              <a:alpha val="37000"/>
            </a:srgbClr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D5E2A9F0-0043-49A5-B8EA-F91C4A8EFEE8}"/>
              </a:ext>
            </a:extLst>
          </p:cNvPr>
          <p:cNvSpPr txBox="1"/>
          <p:nvPr/>
        </p:nvSpPr>
        <p:spPr>
          <a:xfrm>
            <a:off x="657225" y="1156960"/>
            <a:ext cx="51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B67C01CA-8C05-4B0A-9D44-5E41C4E39B10}"/>
              </a:ext>
            </a:extLst>
          </p:cNvPr>
          <p:cNvSpPr txBox="1"/>
          <p:nvPr/>
        </p:nvSpPr>
        <p:spPr>
          <a:xfrm>
            <a:off x="4838700" y="1156960"/>
            <a:ext cx="51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989A3CE-9D49-4E4F-8311-C17F5F52E10C}"/>
              </a:ext>
            </a:extLst>
          </p:cNvPr>
          <p:cNvSpPr txBox="1"/>
          <p:nvPr/>
        </p:nvSpPr>
        <p:spPr>
          <a:xfrm>
            <a:off x="657225" y="3300740"/>
            <a:ext cx="51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382F5B3A-931F-4FFC-BCA9-2F48A720FFE0}"/>
              </a:ext>
            </a:extLst>
          </p:cNvPr>
          <p:cNvSpPr txBox="1"/>
          <p:nvPr/>
        </p:nvSpPr>
        <p:spPr>
          <a:xfrm>
            <a:off x="4924425" y="3305830"/>
            <a:ext cx="51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D15CEA36-AB13-4EA0-8FA8-2A95D60FAF8C}"/>
              </a:ext>
            </a:extLst>
          </p:cNvPr>
          <p:cNvSpPr txBox="1"/>
          <p:nvPr/>
        </p:nvSpPr>
        <p:spPr>
          <a:xfrm>
            <a:off x="2357437" y="1024920"/>
            <a:ext cx="909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12 เมตร</a:t>
            </a:r>
            <a:endParaRPr lang="en-GB" sz="2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3F148F5-7C79-4AE2-8A90-B11546761DF6}"/>
              </a:ext>
            </a:extLst>
          </p:cNvPr>
          <p:cNvSpPr txBox="1"/>
          <p:nvPr/>
        </p:nvSpPr>
        <p:spPr>
          <a:xfrm>
            <a:off x="5000625" y="2281565"/>
            <a:ext cx="70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เมตร</a:t>
            </a:r>
            <a:endParaRPr lang="en-GB" sz="2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43EB135-8C70-42BA-8A7E-990DC53DE4B4}"/>
              </a:ext>
            </a:extLst>
          </p:cNvPr>
          <p:cNvSpPr/>
          <p:nvPr/>
        </p:nvSpPr>
        <p:spPr>
          <a:xfrm>
            <a:off x="5703093" y="1300192"/>
            <a:ext cx="577691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จงตอบคำถามเกี่ยวกับระยะทางและการกระจัด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สนามฟุตบอลสี่เหลี่ยมผืนผ้า ขนาด 5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 12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ตารางเมตรดังรูป</a:t>
            </a:r>
          </a:p>
          <a:p>
            <a:endParaRPr lang="th-TH" sz="14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1.ระยะทางจาก 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2.การกระจัดจาก 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 ..........................................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3.ระยะทาง จาก 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4.การกระจัดจาก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5.ระยะทางจาก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6.การกระจัดจาก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7.ระยะทางจาก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ผ่าน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ครบ 1 รอบ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เท่ากับ...........................</a:t>
            </a:r>
          </a:p>
          <a:p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8.การกระจัดจาก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ครบ 1 รอบ</a:t>
            </a:r>
            <a:r>
              <a:rPr lang="en-GB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มีค่าเท่ากับ...........................</a:t>
            </a:r>
          </a:p>
          <a:p>
            <a:endParaRPr lang="th-TH" sz="24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77263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CEB1C57-5E4F-495F-BAC8-3996F5FF0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7" b="35416"/>
          <a:stretch/>
        </p:blipFill>
        <p:spPr>
          <a:xfrm rot="21105334">
            <a:off x="2890335" y="1415370"/>
            <a:ext cx="4509072" cy="3460687"/>
          </a:xfrm>
          <a:prstGeom prst="rect">
            <a:avLst/>
          </a:prstGeom>
          <a:pattFill prst="horzBrick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894A826D-14DD-4377-963A-46A2B0C4051A}"/>
              </a:ext>
            </a:extLst>
          </p:cNvPr>
          <p:cNvSpPr txBox="1"/>
          <p:nvPr/>
        </p:nvSpPr>
        <p:spPr>
          <a:xfrm>
            <a:off x="6209559" y="5286375"/>
            <a:ext cx="5224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ติดตาม </a:t>
            </a:r>
            <a:r>
              <a:rPr lang="en-GB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ppt </a:t>
            </a:r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เรื่องอัตราเร็วและความเร็ว....ต่อนะคะ</a:t>
            </a:r>
            <a:endParaRPr lang="en-GB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63347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876</Words>
  <Application>Microsoft Office PowerPoint</Application>
  <PresentationFormat>แบบจอกว้าง</PresentationFormat>
  <Paragraphs>94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TH Sarabun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สุจิตรา ศรีรอต</dc:creator>
  <cp:lastModifiedBy>สุจิตรา ศรีรอต</cp:lastModifiedBy>
  <cp:revision>26</cp:revision>
  <dcterms:created xsi:type="dcterms:W3CDTF">2020-05-16T08:48:21Z</dcterms:created>
  <dcterms:modified xsi:type="dcterms:W3CDTF">2020-07-03T03:33:12Z</dcterms:modified>
</cp:coreProperties>
</file>