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75" r:id="rId8"/>
    <p:sldId id="270" r:id="rId9"/>
    <p:sldId id="274" r:id="rId10"/>
    <p:sldId id="263" r:id="rId11"/>
    <p:sldId id="269" r:id="rId12"/>
    <p:sldId id="273" r:id="rId13"/>
    <p:sldId id="265" r:id="rId14"/>
    <p:sldId id="268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73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946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480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97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26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80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824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449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535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6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71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19CC2-43BA-44F6-B569-273F0A3406EC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AFB3A-056D-483F-80C4-11D2273E5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97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\\Editorial\sci_npaw\Editing\SB (images and text)\SB image\320x240\05\05-1024.gif">
            <a:extLst>
              <a:ext uri="{FF2B5EF4-FFF2-40B4-BE49-F238E27FC236}">
                <a16:creationId xmlns:a16="http://schemas.microsoft.com/office/drawing/2014/main" id="{A1D0662C-DBC3-4B37-B49F-5BC96A6F1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9"/>
          <a:stretch>
            <a:fillRect/>
          </a:stretch>
        </p:blipFill>
        <p:spPr bwMode="auto">
          <a:xfrm>
            <a:off x="4743140" y="1251454"/>
            <a:ext cx="2428875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42B9B15-1AB9-4AB4-B66F-9D70CA6DB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532" y="3148438"/>
            <a:ext cx="2437088" cy="2034716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1B2A43D-4562-4BAA-8817-6AF939263035}"/>
              </a:ext>
            </a:extLst>
          </p:cNvPr>
          <p:cNvSpPr txBox="1"/>
          <p:nvPr/>
        </p:nvSpPr>
        <p:spPr>
          <a:xfrm>
            <a:off x="1069384" y="1351680"/>
            <a:ext cx="2859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Speed and Velocity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DC7D5A43-70FC-4AA9-8360-1E78CD5BA835}"/>
              </a:ext>
            </a:extLst>
          </p:cNvPr>
          <p:cNvSpPr/>
          <p:nvPr/>
        </p:nvSpPr>
        <p:spPr>
          <a:xfrm>
            <a:off x="4743140" y="4165796"/>
            <a:ext cx="29052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B05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Speed and Velocity</a:t>
            </a:r>
          </a:p>
          <a:p>
            <a:r>
              <a:rPr lang="en-GB" sz="3600" b="1" dirty="0">
                <a:solidFill>
                  <a:srgbClr val="00B05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Speed and Velocity</a:t>
            </a:r>
          </a:p>
          <a:p>
            <a:endParaRPr lang="en-GB" sz="3600" b="1" dirty="0">
              <a:solidFill>
                <a:srgbClr val="00B050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1B6160E1-7553-42E2-A071-02D5E6D1E003}"/>
              </a:ext>
            </a:extLst>
          </p:cNvPr>
          <p:cNvSpPr/>
          <p:nvPr/>
        </p:nvSpPr>
        <p:spPr>
          <a:xfrm>
            <a:off x="1080469" y="1792670"/>
            <a:ext cx="28841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Speed and Velocity</a:t>
            </a:r>
          </a:p>
        </p:txBody>
      </p:sp>
    </p:spTree>
    <p:extLst>
      <p:ext uri="{BB962C8B-B14F-4D97-AF65-F5344CB8AC3E}">
        <p14:creationId xmlns:p14="http://schemas.microsoft.com/office/powerpoint/2010/main" val="191938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id="{2D286C3A-5CF8-4D6B-887B-FD86C289EDD7}"/>
              </a:ext>
            </a:extLst>
          </p:cNvPr>
          <p:cNvSpPr/>
          <p:nvPr/>
        </p:nvSpPr>
        <p:spPr>
          <a:xfrm>
            <a:off x="633845" y="1130423"/>
            <a:ext cx="3044537" cy="698342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5DF44D3-EE84-4AE9-8ECB-57173354366B}"/>
              </a:ext>
            </a:extLst>
          </p:cNvPr>
          <p:cNvSpPr/>
          <p:nvPr/>
        </p:nvSpPr>
        <p:spPr>
          <a:xfrm>
            <a:off x="732527" y="1272188"/>
            <a:ext cx="2896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อัตราเร็ว ความเร็ว และความเร่ง</a:t>
            </a:r>
            <a:endParaRPr lang="en-GB" sz="24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740F1F3C-3A37-48C4-AC49-53F0CFCF2F18}"/>
              </a:ext>
            </a:extLst>
          </p:cNvPr>
          <p:cNvSpPr/>
          <p:nvPr/>
        </p:nvSpPr>
        <p:spPr>
          <a:xfrm>
            <a:off x="537713" y="1970530"/>
            <a:ext cx="8068574" cy="2085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135255" algn="l"/>
                <a:tab pos="202883" algn="l"/>
              </a:tabLst>
            </a:pPr>
            <a:r>
              <a:rPr lang="th-TH" sz="21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ตัวชี้วัด</a:t>
            </a:r>
          </a:p>
          <a:p>
            <a:pPr>
              <a:lnSpc>
                <a:spcPct val="115000"/>
              </a:lnSpc>
              <a:tabLst>
                <a:tab pos="135255" algn="l"/>
                <a:tab pos="202883" algn="l"/>
              </a:tabLst>
            </a:pPr>
            <a:r>
              <a:rPr lang="th-TH" sz="21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1.	อธิบายความหมายและความสัมพันธ์ระหว่างอัตราเร็ว  ความเร็ว  และความเร่ง ในการเคลื่อนที่ได้</a:t>
            </a:r>
            <a:r>
              <a:rPr lang="en-US" sz="21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(K)</a:t>
            </a:r>
            <a:endParaRPr lang="en-GB" sz="2100" b="1" dirty="0">
              <a:solidFill>
                <a:srgbClr val="0070C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R="12383">
              <a:lnSpc>
                <a:spcPct val="115000"/>
              </a:lnSpc>
              <a:tabLst>
                <a:tab pos="135255" algn="l"/>
                <a:tab pos="202883" algn="l"/>
              </a:tabLst>
            </a:pPr>
            <a:r>
              <a:rPr lang="th-TH" sz="2100" b="1" spc="-15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2.	สืบค้นข้อมูลความหมายและความสัมพันธ์ระหว่างอัตราเร็ว  ความเร็ว  และความเร่ง ในการเคลื่อนที่ได้</a:t>
            </a:r>
            <a:r>
              <a:rPr lang="en-US" sz="2100" b="1" spc="-15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(P)</a:t>
            </a:r>
            <a:endParaRPr lang="en-GB" sz="2100" b="1" dirty="0">
              <a:solidFill>
                <a:srgbClr val="0070C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tabLst>
                <a:tab pos="135255" algn="l"/>
                <a:tab pos="202883" algn="l"/>
              </a:tabLst>
            </a:pPr>
            <a:r>
              <a:rPr lang="en-US" sz="21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3.	</a:t>
            </a:r>
            <a:r>
              <a:rPr lang="th-TH" sz="21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ปฏิบัติกิจกรรม อย่างรวมพลัง ด้วยความมุ่งมั่นและรับผิดชอบได้ </a:t>
            </a:r>
            <a:r>
              <a:rPr lang="en-US" sz="21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(P)</a:t>
            </a:r>
            <a:endParaRPr lang="en-GB" sz="2100" b="1" dirty="0">
              <a:solidFill>
                <a:srgbClr val="0070C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tabLst>
                <a:tab pos="135255" algn="l"/>
                <a:tab pos="202883" algn="l"/>
              </a:tabLst>
            </a:pPr>
            <a:r>
              <a:rPr lang="th-TH" sz="21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4.	เป็นผู้มีความมุ่งมั่นและรับผิดชอบ </a:t>
            </a:r>
            <a:r>
              <a:rPr lang="en-US" sz="21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(A)</a:t>
            </a:r>
            <a:endParaRPr lang="en-GB" sz="2100" b="1" dirty="0">
              <a:solidFill>
                <a:srgbClr val="0070C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135255">
              <a:lnSpc>
                <a:spcPct val="115000"/>
              </a:lnSpc>
              <a:tabLst>
                <a:tab pos="135255" algn="l"/>
                <a:tab pos="202883" algn="l"/>
              </a:tabLst>
            </a:pPr>
            <a:r>
              <a:rPr lang="en-US" sz="788" dirty="0">
                <a:latin typeface="Angsana New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en-GB" sz="9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71080652-6AB0-499B-AD41-6B1B99551F0F}"/>
              </a:ext>
            </a:extLst>
          </p:cNvPr>
          <p:cNvSpPr/>
          <p:nvPr/>
        </p:nvSpPr>
        <p:spPr>
          <a:xfrm>
            <a:off x="403914" y="3994013"/>
            <a:ext cx="8740087" cy="1471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255">
              <a:lnSpc>
                <a:spcPts val="1500"/>
              </a:lnSpc>
              <a:tabLst>
                <a:tab pos="135255" algn="l"/>
              </a:tabLst>
            </a:pPr>
            <a:r>
              <a:rPr lang="th-TH" sz="2100" b="1" dirty="0">
                <a:solidFill>
                  <a:srgbClr val="7030A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สาระการเรียนรู้</a:t>
            </a:r>
          </a:p>
          <a:p>
            <a:pPr marL="135255">
              <a:lnSpc>
                <a:spcPts val="1500"/>
              </a:lnSpc>
              <a:tabLst>
                <a:tab pos="135255" algn="l"/>
              </a:tabLst>
            </a:pPr>
            <a:endParaRPr lang="th-TH" sz="2100" b="1" dirty="0">
              <a:solidFill>
                <a:srgbClr val="7030A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135255">
              <a:lnSpc>
                <a:spcPts val="1500"/>
              </a:lnSpc>
              <a:tabLst>
                <a:tab pos="135255" algn="l"/>
              </a:tabLst>
            </a:pPr>
            <a:r>
              <a:rPr lang="th-TH" sz="2100" b="1" dirty="0">
                <a:solidFill>
                  <a:srgbClr val="7030A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อัตราเร็ว คือ ระยะทางที่วัตถุเคลื่อนที่ได้ในหนึ่งหน่วยเวลา เป็นปริมาณ</a:t>
            </a:r>
            <a:r>
              <a:rPr lang="th-TH" sz="2100" b="1" dirty="0" err="1">
                <a:solidFill>
                  <a:srgbClr val="7030A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สเ</a:t>
            </a:r>
            <a:r>
              <a:rPr lang="th-TH" sz="2100" b="1" dirty="0">
                <a:solidFill>
                  <a:srgbClr val="7030A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กลา</a:t>
            </a:r>
            <a:r>
              <a:rPr lang="th-TH" sz="2100" b="1" dirty="0" err="1">
                <a:solidFill>
                  <a:srgbClr val="7030A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ร์</a:t>
            </a:r>
            <a:r>
              <a:rPr lang="th-TH" sz="2100" b="1" dirty="0">
                <a:solidFill>
                  <a:srgbClr val="7030A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มีหน่วยเป็นเมตรต่อวินาที</a:t>
            </a:r>
          </a:p>
          <a:p>
            <a:pPr marL="135255">
              <a:lnSpc>
                <a:spcPts val="1500"/>
              </a:lnSpc>
              <a:tabLst>
                <a:tab pos="135255" algn="l"/>
              </a:tabLst>
            </a:pPr>
            <a:endParaRPr lang="en-GB" sz="2100" b="1" dirty="0">
              <a:solidFill>
                <a:srgbClr val="7030A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135255">
              <a:lnSpc>
                <a:spcPts val="1500"/>
              </a:lnSpc>
              <a:tabLst>
                <a:tab pos="135255" algn="l"/>
                <a:tab pos="342900" algn="l"/>
                <a:tab pos="514350" algn="l"/>
              </a:tabLst>
            </a:pPr>
            <a:r>
              <a:rPr lang="th-TH" sz="2100" b="1" dirty="0">
                <a:solidFill>
                  <a:srgbClr val="7030A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ความเร็ว คือ การกระจัดของวัตถุในหนึ่งหน่วยเวลา เป็นปริมาณเวกเตอร์ มีหน่วยเป็นเมตรต่อวินาที</a:t>
            </a:r>
          </a:p>
          <a:p>
            <a:pPr marL="135255">
              <a:lnSpc>
                <a:spcPts val="1500"/>
              </a:lnSpc>
              <a:tabLst>
                <a:tab pos="135255" algn="l"/>
                <a:tab pos="342900" algn="l"/>
                <a:tab pos="514350" algn="l"/>
              </a:tabLst>
            </a:pPr>
            <a:endParaRPr lang="en-GB" sz="2100" b="1" dirty="0">
              <a:solidFill>
                <a:srgbClr val="7030A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135255">
              <a:lnSpc>
                <a:spcPts val="1500"/>
              </a:lnSpc>
              <a:tabLst>
                <a:tab pos="135255" algn="l"/>
                <a:tab pos="342900" algn="l"/>
                <a:tab pos="514350" algn="l"/>
              </a:tabLst>
            </a:pPr>
            <a:r>
              <a:rPr lang="th-TH" sz="2100" b="1" dirty="0">
                <a:solidFill>
                  <a:srgbClr val="7030A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ความเร่ง คือ อัตราการเปลี่ยนแปลงของความเร็วในหนึ่งหน่วยเวลา เป็นปริมาณเวกเตอร์มีหน่วยเป็นเมตรต่อวินาที</a:t>
            </a:r>
            <a:r>
              <a:rPr lang="th-TH" sz="2100" b="1" baseline="30000" dirty="0">
                <a:solidFill>
                  <a:srgbClr val="7030A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</a:t>
            </a:r>
            <a:endParaRPr lang="en-GB" sz="2100" b="1" dirty="0">
              <a:solidFill>
                <a:srgbClr val="7030A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8464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>
            <a:extLst>
              <a:ext uri="{FF2B5EF4-FFF2-40B4-BE49-F238E27FC236}">
                <a16:creationId xmlns:a16="http://schemas.microsoft.com/office/drawing/2014/main" id="{9BB01E5A-C908-4FE0-99D8-5A97ED892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83" y="2273861"/>
            <a:ext cx="3762375" cy="15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8">
            <a:extLst>
              <a:ext uri="{FF2B5EF4-FFF2-40B4-BE49-F238E27FC236}">
                <a16:creationId xmlns:a16="http://schemas.microsoft.com/office/drawing/2014/main" id="{EF185841-8DD6-4077-886B-08BFD2115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3660" y="2502971"/>
            <a:ext cx="378619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dirty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t = 0s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C7C75C3E-8DF4-45CE-8AFD-6B2BEBCCB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843" y="2469833"/>
            <a:ext cx="378619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dirty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t = 1s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0221C8AC-EA14-44FA-861F-F2407ED31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970" y="2484667"/>
            <a:ext cx="378619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dirty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t = 2s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E6C92614-65F8-4B00-8E00-D0EADC6BF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996" y="2238138"/>
            <a:ext cx="171450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dirty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A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F2FD3300-55CF-44FC-90EF-C170B39A8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3660" y="3137154"/>
            <a:ext cx="378619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t = 0s</a:t>
            </a: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E4D5BD7C-0350-45A9-8AE5-6733B6840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4716" y="3137154"/>
            <a:ext cx="378619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t = 1s</a:t>
            </a: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6B8F4B65-6FE1-404C-AA4C-A96508CB7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1738" y="3137154"/>
            <a:ext cx="378619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t = 2s</a:t>
            </a: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1CF016E0-A0DA-4A16-A04B-7BFA0F246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362" y="2949762"/>
            <a:ext cx="172641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B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8F479ABF-26B6-4E04-8990-1E9356F27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661" y="3653466"/>
            <a:ext cx="378619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dirty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t = 0s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0455571C-46D7-4D17-8DB8-1A8419CC3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4170" y="3661228"/>
            <a:ext cx="378619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dirty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t = 1s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20E4CA5E-A621-4625-B3C5-FC55D4370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9522" y="3685669"/>
            <a:ext cx="378619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dirty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t = 2s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5AAFEC56-BDAA-4894-ABFF-EEC679DEE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870" y="3311128"/>
            <a:ext cx="172641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dirty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C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805764-8DB2-4050-B7E0-41E0B6549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447" y="1268212"/>
            <a:ext cx="6279033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338138" defTabSz="685800">
              <a:tabLst>
                <a:tab pos="338138" algn="l"/>
                <a:tab pos="472679" algn="l"/>
                <a:tab pos="675085" algn="l"/>
              </a:tabLst>
            </a:pPr>
            <a:r>
              <a:rPr lang="en-US" altLang="en-US" sz="21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lang="th-TH" altLang="en-US" sz="21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นักเรียนสังเกตภาพการเคลื่อนที่ของรถยนต์ </a:t>
            </a:r>
            <a:r>
              <a:rPr lang="en-US" altLang="en-US" sz="21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</a:t>
            </a:r>
            <a:r>
              <a:rPr lang="th-TH" altLang="en-US" sz="21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</a:t>
            </a:r>
            <a:r>
              <a:rPr lang="en-US" altLang="en-US" sz="21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  </a:t>
            </a:r>
            <a:r>
              <a:rPr lang="th-TH" altLang="en-US" sz="21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และ </a:t>
            </a:r>
            <a:r>
              <a:rPr lang="en-US" altLang="en-US" sz="21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</a:t>
            </a:r>
            <a:r>
              <a:rPr lang="th-TH" altLang="en-US" sz="21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ในแนวตรง</a:t>
            </a:r>
          </a:p>
          <a:p>
            <a:pPr indent="338138" defTabSz="685800">
              <a:tabLst>
                <a:tab pos="338138" algn="l"/>
                <a:tab pos="472679" algn="l"/>
                <a:tab pos="675085" algn="l"/>
              </a:tabLst>
            </a:pPr>
            <a:r>
              <a:rPr lang="th-TH" altLang="en-US" sz="21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เกี่ยวกับการเคลื่อนที่ของรถยนต์  แล้วตอบคำถาม</a:t>
            </a:r>
            <a:endParaRPr lang="en-GB" altLang="en-US" sz="2100" b="1" dirty="0">
              <a:solidFill>
                <a:schemeClr val="accent1">
                  <a:lumMod val="7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indent="338138" defTabSz="685800">
              <a:tabLst>
                <a:tab pos="338138" algn="l"/>
                <a:tab pos="472679" algn="l"/>
                <a:tab pos="675085" algn="l"/>
              </a:tabLst>
            </a:pPr>
            <a:r>
              <a:rPr lang="th-TH" altLang="en-US" sz="1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	</a:t>
            </a:r>
            <a:endParaRPr lang="en-GB" altLang="en-US" sz="1350" dirty="0"/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7E30E63A-5E3D-418B-8823-4C1BB8344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2788" y="3833805"/>
            <a:ext cx="613886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342900" algn="l"/>
                <a:tab pos="472679" algn="l"/>
                <a:tab pos="675085" algn="l"/>
              </a:tabLst>
            </a:pPr>
            <a:endParaRPr lang="en-GB" altLang="en-US" sz="600" dirty="0"/>
          </a:p>
          <a:p>
            <a:pPr lvl="0"/>
            <a:br>
              <a:rPr lang="en-GB" altLang="en-US" sz="1350" dirty="0"/>
            </a:b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การเคลื่อนที่ของรถยนต์ </a:t>
            </a:r>
            <a:r>
              <a:rPr lang="en-US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</a:t>
            </a: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</a:t>
            </a:r>
            <a:r>
              <a:rPr lang="en-US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</a:t>
            </a: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และ </a:t>
            </a:r>
            <a:r>
              <a:rPr lang="en-US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 </a:t>
            </a: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ในแนวตรง</a:t>
            </a:r>
            <a:endParaRPr lang="en-GB" altLang="en-US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>
              <a:tabLst>
                <a:tab pos="342900" algn="l"/>
                <a:tab pos="472679" algn="l"/>
                <a:tab pos="675085" algn="l"/>
              </a:tabLst>
            </a:pP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คำถาม</a:t>
            </a:r>
            <a:endParaRPr lang="en-GB" altLang="en-US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342900" lvl="1" defTabSz="685800">
              <a:buFontTx/>
              <a:buAutoNum type="arabicPeriod"/>
              <a:tabLst>
                <a:tab pos="342900" algn="l"/>
                <a:tab pos="472679" algn="l"/>
                <a:tab pos="675085" algn="l"/>
              </a:tabLst>
            </a:pP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รถคันใดเคลื่อนที่ช้าสุด  และคันใดเคลื่อนที่เร็วสุด  ทราบได้อย่างไร  จงอธิบาย</a:t>
            </a:r>
            <a:endParaRPr lang="en-GB" altLang="en-US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>
              <a:tabLst>
                <a:tab pos="342900" algn="l"/>
                <a:tab pos="472679" algn="l"/>
                <a:tab pos="675085" algn="l"/>
              </a:tabLst>
            </a:pP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</a:t>
            </a:r>
            <a:r>
              <a:rPr lang="en-US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</a:t>
            </a: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</a:t>
            </a:r>
            <a:r>
              <a:rPr lang="en-US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</a:t>
            </a: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ถ้ากล่าวว่า รถยนต์ทั้งสามคันนี้ เคลื่อนที่ด้วยอัตราเร็วคงตัว (</a:t>
            </a:r>
            <a:r>
              <a:rPr lang="en-US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constant  speed</a:t>
            </a: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</a:t>
            </a:r>
            <a:r>
              <a:rPr lang="en-US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</a:t>
            </a: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        จะอธิบายคำกล่าวข้างต้นนี้ว่าเป็นจริง ด้วยเหตุผลใด</a:t>
            </a:r>
            <a:endParaRPr lang="en-GB" altLang="en-US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>
              <a:tabLst>
                <a:tab pos="342900" algn="l"/>
                <a:tab pos="472679" algn="l"/>
                <a:tab pos="675085" algn="l"/>
              </a:tabLst>
            </a:pP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</a:t>
            </a:r>
            <a:endParaRPr lang="th-TH" altLang="en-US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15E922EA-5386-4EE6-8631-EC838B3988AF}"/>
              </a:ext>
            </a:extLst>
          </p:cNvPr>
          <p:cNvSpPr/>
          <p:nvPr/>
        </p:nvSpPr>
        <p:spPr>
          <a:xfrm>
            <a:off x="4693392" y="2412487"/>
            <a:ext cx="4269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8138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472679" algn="l"/>
                <a:tab pos="675085" algn="l"/>
              </a:tabLst>
            </a:pP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พิจารณาภาพการเคลื่อนที่ของรถยนต์ 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</a:t>
            </a: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</a:t>
            </a: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และ 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C  </a:t>
            </a:r>
            <a:endParaRPr lang="th-TH" altLang="en-US" b="1" dirty="0">
              <a:solidFill>
                <a:schemeClr val="accent1">
                  <a:lumMod val="75000"/>
                </a:schemeClr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indent="338138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472679" algn="l"/>
                <a:tab pos="675085" algn="l"/>
              </a:tabLst>
            </a:pP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โดยเริ่มต้นที่วินาทีที่ 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0  </a:t>
            </a: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t = 0 s</a:t>
            </a: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  </a:t>
            </a:r>
            <a:endParaRPr lang="en-GB" altLang="en-US" b="1" dirty="0">
              <a:solidFill>
                <a:schemeClr val="accent1">
                  <a:lumMod val="7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indent="338138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472679" algn="l"/>
                <a:tab pos="675085" algn="l"/>
              </a:tabLst>
            </a:pP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วินาทีที่ 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 </a:t>
            </a: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t = 1 s</a:t>
            </a: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  และวินาทีที่ 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 </a:t>
            </a: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t = 2 s</a:t>
            </a: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  </a:t>
            </a:r>
          </a:p>
          <a:p>
            <a:pPr indent="338138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472679" algn="l"/>
                <a:tab pos="675085" algn="l"/>
              </a:tabLst>
            </a:pPr>
            <a:r>
              <a:rPr lang="th-TH" altLang="en-US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ตามลำดับ</a:t>
            </a:r>
            <a:endParaRPr lang="en-GB" altLang="en-US" b="1" dirty="0">
              <a:solidFill>
                <a:schemeClr val="accent1">
                  <a:lumMod val="7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88168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0C7A770-5EC1-407A-B1FF-56A917F1335F}"/>
              </a:ext>
            </a:extLst>
          </p:cNvPr>
          <p:cNvSpPr/>
          <p:nvPr/>
        </p:nvSpPr>
        <p:spPr>
          <a:xfrm>
            <a:off x="815083" y="640308"/>
            <a:ext cx="6149597" cy="579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</a:tabLst>
            </a:pPr>
            <a:endParaRPr lang="th-TH" sz="1350" dirty="0">
              <a:latin typeface="Calibri" panose="020F0502020204030204" pitchFamily="34" charset="0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</a:tabLst>
            </a:pPr>
            <a:r>
              <a:rPr lang="th-TH" sz="20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นักเรียนลองตอบคำถามเหล่านี้</a:t>
            </a:r>
            <a:endParaRPr lang="en-GB" sz="2000" b="1" dirty="0">
              <a:solidFill>
                <a:srgbClr val="0070C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tabLst>
                <a:tab pos="337661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dirty="0">
                <a:latin typeface="Calibri" panose="020F050202020403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		</a:t>
            </a:r>
            <a:r>
              <a:rPr lang="en-US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</a:t>
            </a:r>
            <a:r>
              <a:rPr lang="th-TH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 อัตราเร็วเป็นปริมาณทางกายภาพแบบใด และมีความหมายอย่างไร    </a:t>
            </a:r>
            <a:r>
              <a:rPr lang="th-TH" sz="1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lang="th-TH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  ...................................................................................................................................               ...................................................................................................................................</a:t>
            </a:r>
            <a:endParaRPr lang="en-GB" sz="20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2. ความเร็วเป็นปริมาณทางกายภาพแบบใด และมีความหมายอย่างไร                 ...................................................................................................................................                 ...................................................................................................................................</a:t>
            </a:r>
          </a:p>
          <a:p>
            <a:pPr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</a:t>
            </a:r>
            <a:r>
              <a:rPr lang="en-US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3</a:t>
            </a:r>
            <a:r>
              <a:rPr lang="th-TH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 ความเร่งเป็นปริมาณทางกายภาพแบบใด และมีความหมายอย่างไร </a:t>
            </a: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</a:t>
            </a:r>
            <a:r>
              <a:rPr lang="th-TH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...................................................................................................................................                 ...................................................................................................................................</a:t>
            </a:r>
            <a:endParaRPr lang="th-TH" sz="2000" b="1" dirty="0">
              <a:solidFill>
                <a:srgbClr val="FF33CC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tabLst>
                <a:tab pos="337661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</a:t>
            </a:r>
            <a:r>
              <a:rPr lang="en-US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4</a:t>
            </a:r>
            <a:r>
              <a:rPr lang="th-TH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</a:t>
            </a:r>
            <a:r>
              <a:rPr lang="en-US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</a:t>
            </a:r>
            <a:r>
              <a:rPr lang="th-TH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จากนิยามอัตราเร็ว  ความเร็ว เมื่อวัตถุเริ่มเคลื่อนที่จากจุดเริ่มต้นจนถึงตำแหน่งใดตำแหน่งหนึ่ง ตำแหน่งนั้นสามารถมีอัตราเร็ว และความเร็วเท่ากันได้หรือไม่ มีเงื่อนไขอย่างไร 		</a:t>
            </a: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  </a:t>
            </a:r>
            <a:r>
              <a:rPr lang="th-TH" sz="2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......................................................................................................................................                    ......................................................................................................................................</a:t>
            </a:r>
            <a:endParaRPr lang="th-TH" sz="2000" b="1" dirty="0">
              <a:solidFill>
                <a:srgbClr val="FF33CC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  <a:tab pos="771525" algn="l"/>
              </a:tabLst>
            </a:pPr>
            <a:endParaRPr lang="en-GB" sz="9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2BBB3C4-AEF5-4ED5-8F8D-537B38D0C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554" y="2071637"/>
            <a:ext cx="1982012" cy="198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38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0C7A770-5EC1-407A-B1FF-56A917F1335F}"/>
              </a:ext>
            </a:extLst>
          </p:cNvPr>
          <p:cNvSpPr/>
          <p:nvPr/>
        </p:nvSpPr>
        <p:spPr>
          <a:xfrm>
            <a:off x="975231" y="244068"/>
            <a:ext cx="7894449" cy="4932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</a:tabLst>
            </a:pPr>
            <a:endParaRPr lang="th-TH" sz="135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defTabSz="685800"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</a:tabLst>
            </a:pPr>
            <a:r>
              <a:rPr lang="th-TH" sz="2000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นักเรียนลองตอบคำถามเหล่านี้</a:t>
            </a:r>
            <a:endParaRPr lang="en-GB" sz="2000" b="1" dirty="0">
              <a:solidFill>
                <a:srgbClr val="0070C0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defTabSz="685800">
              <a:lnSpc>
                <a:spcPct val="115000"/>
              </a:lnSpc>
              <a:tabLst>
                <a:tab pos="337661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</a:t>
            </a:r>
            <a:r>
              <a:rPr lang="en-US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1</a:t>
            </a:r>
            <a:r>
              <a:rPr lang="th-TH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	อัตราเร็วเป็นปริมาณทางกายภาพแบบใด และมีความหมายอย่างไร</a:t>
            </a:r>
            <a:endParaRPr lang="en-GB" sz="2000" b="1" dirty="0">
              <a:solidFill>
                <a:prstClr val="black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514350" defTabSz="685800">
              <a:lnSpc>
                <a:spcPct val="115000"/>
              </a:lnSpc>
              <a:tabLst>
                <a:tab pos="337661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(อัตราเร็วเป็นปริมาณ</a:t>
            </a:r>
            <a:r>
              <a:rPr lang="th-TH" sz="2000" b="1" dirty="0" err="1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สเ</a:t>
            </a: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กลา</a:t>
            </a:r>
            <a:r>
              <a:rPr lang="th-TH" sz="2000" b="1" dirty="0" err="1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ร์</a:t>
            </a: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อัตราเร็ว คือ ระยะทางที่วัตถุเคลื่อนที่ได้ในหนึ่งหน่วยเวลา </a:t>
            </a:r>
            <a:endParaRPr lang="en-GB" sz="2000" b="1" dirty="0">
              <a:solidFill>
                <a:prstClr val="black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514350" defTabSz="685800">
              <a:lnSpc>
                <a:spcPct val="115000"/>
              </a:lnSpc>
              <a:tabLst>
                <a:tab pos="337661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มีหน่วยเป็นเมตรต่อวินาที)</a:t>
            </a:r>
            <a:endParaRPr lang="en-GB" sz="2000" b="1" dirty="0">
              <a:solidFill>
                <a:prstClr val="black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defTabSz="685800"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</a:t>
            </a:r>
            <a:r>
              <a:rPr lang="en-US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</a:t>
            </a:r>
            <a:r>
              <a:rPr lang="th-TH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		ความเร็วเป็นปริมาณทางกายภาพแบบใด และมีความหมายอย่างไร</a:t>
            </a:r>
            <a:endParaRPr lang="en-GB" sz="2000" b="1" dirty="0">
              <a:solidFill>
                <a:prstClr val="black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defTabSz="685800">
              <a:lnSpc>
                <a:spcPct val="115000"/>
              </a:lnSpc>
              <a:tabLst>
                <a:tab pos="337661" algn="l"/>
                <a:tab pos="514350" algn="l"/>
                <a:tab pos="607695" algn="l"/>
                <a:tab pos="742950" algn="l"/>
              </a:tabLst>
            </a:pP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(ความเร็วเป็นปริมาณเวกเตอร์ ความเร็ว คือ การกระจัดของวัตถุในหนึ่งหน่วยเวลามีหน่วยเป็น</a:t>
            </a:r>
          </a:p>
          <a:p>
            <a:pPr defTabSz="685800">
              <a:lnSpc>
                <a:spcPct val="115000"/>
              </a:lnSpc>
              <a:tabLst>
                <a:tab pos="337661" algn="l"/>
                <a:tab pos="514350" algn="l"/>
                <a:tab pos="607695" algn="l"/>
                <a:tab pos="742950" algn="l"/>
              </a:tabLst>
            </a:pP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 เมตรต่อวินาที)</a:t>
            </a:r>
            <a:endParaRPr lang="en-GB" sz="2000" b="1" dirty="0">
              <a:solidFill>
                <a:prstClr val="black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defTabSz="685800"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</a:t>
            </a:r>
            <a:r>
              <a:rPr lang="en-US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3</a:t>
            </a:r>
            <a:r>
              <a:rPr lang="th-TH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	ความเร่งเป็นปริมาณทางกายภาพแบบใด และมีความหมายอย่างไร </a:t>
            </a:r>
            <a:endParaRPr lang="en-GB" sz="2000" b="1" dirty="0">
              <a:solidFill>
                <a:prstClr val="black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514350" defTabSz="685800"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(ความเร่งเป็นปริมาณเวกเตอร์ ความเร่ง คือ อัตราการเปลี่ยนแปลงของความเร็วในหนึ่งหน่วยเวลา </a:t>
            </a:r>
          </a:p>
          <a:p>
            <a:pPr marL="514350" defTabSz="685800"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มีหน่วยเป็นเมตรต่อวินาที</a:t>
            </a:r>
            <a:r>
              <a:rPr lang="th-TH" sz="2000" b="1" baseline="30000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</a:t>
            </a: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</a:t>
            </a:r>
            <a:endParaRPr lang="en-GB" sz="2000" b="1" dirty="0">
              <a:solidFill>
                <a:prstClr val="black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marL="514350" indent="-514350" defTabSz="685800"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</a:t>
            </a:r>
            <a:r>
              <a:rPr lang="en-US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4</a:t>
            </a:r>
            <a:r>
              <a:rPr lang="th-TH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.</a:t>
            </a:r>
            <a:r>
              <a:rPr lang="en-US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</a:t>
            </a:r>
            <a:r>
              <a:rPr lang="th-TH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จากนิยามอัตราเร็ว  ความเร็ว เมื่อวัตถุเริ่มเคลื่อนที่จากจุดเริ่มต้นจนถึงตำแหน่งใดตำแหน่งหนึ่ง ตำแหน่งนั้นสามารถมีอัตราเร็ว และความเร็วเท่ากันได้หรือไม่ มีเงื่อนไขอย่างไร </a:t>
            </a:r>
            <a:endParaRPr lang="en-GB" sz="2000" b="1" dirty="0">
              <a:solidFill>
                <a:prstClr val="black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defTabSz="685800">
              <a:lnSpc>
                <a:spcPct val="115000"/>
              </a:lnSpc>
              <a:tabLst>
                <a:tab pos="337661" algn="l"/>
                <a:tab pos="472916" algn="l"/>
                <a:tab pos="514350" algn="l"/>
                <a:tab pos="607695" algn="l"/>
                <a:tab pos="742950" algn="l"/>
                <a:tab pos="771525" algn="l"/>
              </a:tabLst>
            </a:pPr>
            <a:r>
              <a:rPr lang="th-TH" sz="2000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</a:t>
            </a:r>
            <a:r>
              <a:rPr lang="th-TH" sz="2000" b="1" dirty="0">
                <a:solidFill>
                  <a:srgbClr val="FF33CC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(อัตราเร็วและความเร็วจะเท่ากันได้ก็ต่อเมื่อวัตถุมีการเคลื่อนที่ในทิศทางเดิมตลอด)</a:t>
            </a:r>
            <a:endParaRPr lang="en-GB" sz="2000" b="1" dirty="0">
              <a:solidFill>
                <a:prstClr val="black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8528E9C7-5A38-4CE3-907A-096E94D00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97780"/>
            <a:ext cx="2472219" cy="17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74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024F1825-0937-4819-BD72-E6C875D57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3109" y="1171046"/>
            <a:ext cx="74905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338138" algn="l"/>
                <a:tab pos="472679" algn="l"/>
                <a:tab pos="514350" algn="l"/>
                <a:tab pos="607219" algn="l"/>
                <a:tab pos="742950" algn="l"/>
                <a:tab pos="771525" algn="l"/>
              </a:tabLst>
            </a:pPr>
            <a:r>
              <a:rPr lang="th-TH" altLang="en-US" sz="24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ลู่วิ่งแห่งหนึ่งเป็นรูปวงรีดังภาพ โดยระยะทาง 1 รอบ มีค่าเท่ากับ 200 เมตร</a:t>
            </a:r>
            <a:endParaRPr lang="en-GB" altLang="en-US" sz="2400" b="1" dirty="0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>
              <a:tabLst>
                <a:tab pos="338138" algn="l"/>
                <a:tab pos="472679" algn="l"/>
                <a:tab pos="514350" algn="l"/>
                <a:tab pos="607219" algn="l"/>
                <a:tab pos="742950" algn="l"/>
                <a:tab pos="771525" algn="l"/>
              </a:tabLst>
            </a:pPr>
            <a:endParaRPr lang="en-GB" altLang="en-US" sz="1350" dirty="0"/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5E25B69E-50D4-4B4F-B124-5EA216BAC134}"/>
              </a:ext>
            </a:extLst>
          </p:cNvPr>
          <p:cNvGrpSpPr>
            <a:grpSpLocks/>
          </p:cNvGrpSpPr>
          <p:nvPr/>
        </p:nvGrpSpPr>
        <p:grpSpPr bwMode="auto">
          <a:xfrm>
            <a:off x="3299136" y="1914504"/>
            <a:ext cx="2829113" cy="1791635"/>
            <a:chOff x="2760" y="10185"/>
            <a:chExt cx="6304" cy="2955"/>
          </a:xfrm>
        </p:grpSpPr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BDA62155-8F67-43D8-93EC-9631C4C1F3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60" y="10185"/>
              <a:ext cx="6304" cy="2836"/>
              <a:chOff x="2760" y="11055"/>
              <a:chExt cx="6304" cy="2836"/>
            </a:xfrm>
          </p:grpSpPr>
          <p:pic>
            <p:nvPicPr>
              <p:cNvPr id="3079" name="Picture 7">
                <a:extLst>
                  <a:ext uri="{FF2B5EF4-FFF2-40B4-BE49-F238E27FC236}">
                    <a16:creationId xmlns:a16="http://schemas.microsoft.com/office/drawing/2014/main" id="{BF606C9E-2057-4342-9B91-7A768A07A2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0" y="11160"/>
                <a:ext cx="6304" cy="27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1310EA73-FD47-491F-96E8-A588514BFF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00" y="11055"/>
                <a:ext cx="795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200">
                    <a:latin typeface="Angsana New" panose="02020603050405020304" pitchFamily="18" charset="-34"/>
                    <a:ea typeface="Calibri" panose="020F0502020204030204" pitchFamily="34" charset="0"/>
                    <a:cs typeface="Angsana New" panose="02020603050405020304" pitchFamily="18" charset="-34"/>
                  </a:rPr>
                  <a:t>A</a:t>
                </a:r>
                <a:endParaRPr lang="en-US" altLang="en-US" sz="1350">
                  <a:latin typeface="Arial" panose="020B0604020202020204" pitchFamily="34" charset="0"/>
                </a:endParaRPr>
              </a:p>
            </p:txBody>
          </p:sp>
          <p:sp>
            <p:nvSpPr>
              <p:cNvPr id="9" name="Text Box 5">
                <a:extLst>
                  <a:ext uri="{FF2B5EF4-FFF2-40B4-BE49-F238E27FC236}">
                    <a16:creationId xmlns:a16="http://schemas.microsoft.com/office/drawing/2014/main" id="{BEB8AF80-A1B7-4B57-9A4D-CE94255E61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63" y="12165"/>
                <a:ext cx="1467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200">
                    <a:latin typeface="Angsana New" panose="02020603050405020304" pitchFamily="18" charset="-34"/>
                    <a:ea typeface="Calibri" panose="020F0502020204030204" pitchFamily="34" charset="0"/>
                    <a:cs typeface="Angsana New" panose="02020603050405020304" pitchFamily="18" charset="-34"/>
                  </a:rPr>
                  <a:t>50 </a:t>
                </a:r>
                <a:r>
                  <a:rPr lang="th-TH" altLang="en-US" sz="1200">
                    <a:latin typeface="Angsana New" panose="02020603050405020304" pitchFamily="18" charset="-34"/>
                    <a:ea typeface="Calibri" panose="020F0502020204030204" pitchFamily="34" charset="0"/>
                    <a:cs typeface="Angsana New" panose="02020603050405020304" pitchFamily="18" charset="-34"/>
                  </a:rPr>
                  <a:t>เมตร</a:t>
                </a:r>
                <a:endParaRPr lang="th-TH" altLang="en-US" sz="135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 Box 4">
                <a:extLst>
                  <a:ext uri="{FF2B5EF4-FFF2-40B4-BE49-F238E27FC236}">
                    <a16:creationId xmlns:a16="http://schemas.microsoft.com/office/drawing/2014/main" id="{B8D8EECF-B24A-4D3B-AA0F-6AA9148224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23" y="11115"/>
                <a:ext cx="1467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th-TH" altLang="en-US" sz="1200">
                    <a:latin typeface="Angsana New" panose="02020603050405020304" pitchFamily="18" charset="-34"/>
                    <a:ea typeface="Calibri" panose="020F0502020204030204" pitchFamily="34" charset="0"/>
                    <a:cs typeface="Angsana New" panose="02020603050405020304" pitchFamily="18" charset="-34"/>
                  </a:rPr>
                  <a:t>เหนือ</a:t>
                </a:r>
                <a:endParaRPr lang="th-TH" altLang="en-US" sz="135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12282B49-33B6-41FA-AD39-CE09BA389F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" y="12480"/>
              <a:ext cx="795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B</a:t>
              </a:r>
              <a:endParaRPr lang="en-US" altLang="en-US" sz="1350">
                <a:latin typeface="Arial" panose="020B0604020202020204" pitchFamily="34" charset="0"/>
              </a:endParaRPr>
            </a:p>
          </p:txBody>
        </p:sp>
      </p:grp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5459EE67-D116-46AC-AC90-837F5EB82502}"/>
              </a:ext>
            </a:extLst>
          </p:cNvPr>
          <p:cNvSpPr/>
          <p:nvPr/>
        </p:nvSpPr>
        <p:spPr>
          <a:xfrm>
            <a:off x="1587652" y="2464446"/>
            <a:ext cx="11576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ลู่วิ่งรูปวงรี</a:t>
            </a:r>
            <a:endParaRPr lang="en-GB" sz="28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15">
                <a:extLst>
                  <a:ext uri="{FF2B5EF4-FFF2-40B4-BE49-F238E27FC236}">
                    <a16:creationId xmlns:a16="http://schemas.microsoft.com/office/drawing/2014/main" id="{EA1E14A8-EA50-422B-A7C0-4F4C8460CE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6093" y="5065329"/>
                <a:ext cx="1044477" cy="3228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200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th-TH" altLang="en-US" sz="135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 Box 15">
                <a:extLst>
                  <a:ext uri="{FF2B5EF4-FFF2-40B4-BE49-F238E27FC236}">
                    <a16:creationId xmlns:a16="http://schemas.microsoft.com/office/drawing/2014/main" id="{EA1E14A8-EA50-422B-A7C0-4F4C8460C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6093" y="5065329"/>
                <a:ext cx="1044477" cy="322808"/>
              </a:xfrm>
              <a:prstGeom prst="rect">
                <a:avLst/>
              </a:prstGeom>
              <a:blipFill>
                <a:blip r:embed="rId4"/>
                <a:stretch>
                  <a:fillRect b="-698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7">
            <a:extLst>
              <a:ext uri="{FF2B5EF4-FFF2-40B4-BE49-F238E27FC236}">
                <a16:creationId xmlns:a16="http://schemas.microsoft.com/office/drawing/2014/main" id="{E64A37FD-DF20-480A-A7B2-0F24F6ACB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396" y="4047441"/>
            <a:ext cx="734034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338138" algn="l"/>
                <a:tab pos="472679" algn="l"/>
                <a:tab pos="607219" algn="l"/>
                <a:tab pos="742950" algn="l"/>
                <a:tab pos="771525" algn="l"/>
              </a:tabLst>
            </a:pPr>
            <a:r>
              <a:rPr lang="en-US" altLang="en-US" sz="1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r>
              <a:rPr lang="th-TH" altLang="en-US" sz="1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r>
              <a:rPr lang="th-TH" altLang="en-US" sz="2000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ถ้านักวิ่งสามารถวิ่งได้ครบ 1 รอบ ในเวลา 20 วินาที อัตราเร็วเฉลี่ยในการวิ่งของนักวิ่งเป็นเท่าไร</a:t>
            </a:r>
            <a:endParaRPr lang="en-GB" altLang="en-US" sz="2000" b="1" dirty="0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>
              <a:tabLst>
                <a:tab pos="338138" algn="l"/>
                <a:tab pos="472679" algn="l"/>
                <a:tab pos="607219" algn="l"/>
                <a:tab pos="742950" algn="l"/>
                <a:tab pos="771525" algn="l"/>
              </a:tabLst>
            </a:pPr>
            <a:endParaRPr lang="en-GB" altLang="en-US" sz="1350" dirty="0"/>
          </a:p>
        </p:txBody>
      </p:sp>
      <p:sp>
        <p:nvSpPr>
          <p:cNvPr id="17" name="Rectangle 18">
            <a:extLst>
              <a:ext uri="{FF2B5EF4-FFF2-40B4-BE49-F238E27FC236}">
                <a16:creationId xmlns:a16="http://schemas.microsoft.com/office/drawing/2014/main" id="{AEF4C919-EF5D-439E-BB26-8DF6244D6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396" y="4459199"/>
            <a:ext cx="734034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338138" algn="l"/>
                <a:tab pos="472679" algn="l"/>
                <a:tab pos="607219" algn="l"/>
                <a:tab pos="742950" algn="l"/>
                <a:tab pos="771525" algn="l"/>
              </a:tabLst>
            </a:pPr>
            <a:r>
              <a:rPr lang="th-TH" altLang="en-US" sz="1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r>
              <a:rPr lang="en-GB" altLang="en-US" sz="1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                                                                                                          </a:t>
            </a:r>
            <a:r>
              <a:rPr lang="th-TH" altLang="en-US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อัตราเร็วเฉลี่ย </a:t>
            </a:r>
            <a:r>
              <a:rPr lang="en-US" altLang="en-US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=</a:t>
            </a:r>
            <a:endParaRPr lang="en-GB" altLang="en-US" b="1" dirty="0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>
              <a:tabLst>
                <a:tab pos="338138" algn="l"/>
                <a:tab pos="472679" algn="l"/>
                <a:tab pos="607219" algn="l"/>
                <a:tab pos="742950" algn="l"/>
                <a:tab pos="771525" algn="l"/>
              </a:tabLst>
            </a:pPr>
            <a:endParaRPr lang="en-GB" altLang="en-US" sz="1350" dirty="0"/>
          </a:p>
        </p:txBody>
      </p: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FB23B7D6-65BD-4D06-A2FF-3A1E5C1BD9C3}"/>
              </a:ext>
            </a:extLst>
          </p:cNvPr>
          <p:cNvSpPr/>
          <p:nvPr/>
        </p:nvSpPr>
        <p:spPr>
          <a:xfrm>
            <a:off x="5109966" y="4399337"/>
            <a:ext cx="1247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ระยะทาง 1 รอบ</a:t>
            </a:r>
          </a:p>
          <a:p>
            <a:r>
              <a:rPr lang="en-GB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เวลา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A71E9E2-6ACF-4A4A-9C71-481DB9F75C6E}"/>
              </a:ext>
            </a:extLst>
          </p:cNvPr>
          <p:cNvSpPr txBox="1"/>
          <p:nvPr/>
        </p:nvSpPr>
        <p:spPr>
          <a:xfrm>
            <a:off x="882396" y="728510"/>
            <a:ext cx="1282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ตัวอย่างที่ 1</a:t>
            </a:r>
            <a:endParaRPr lang="en-GB" sz="2000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3AA2FF8B-A3A5-4030-AE1E-5F9CFDAB0BED}"/>
              </a:ext>
            </a:extLst>
          </p:cNvPr>
          <p:cNvCxnSpPr/>
          <p:nvPr/>
        </p:nvCxnSpPr>
        <p:spPr>
          <a:xfrm>
            <a:off x="5181600" y="4709160"/>
            <a:ext cx="7924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2EC55202-1543-4406-8493-9989CA6235FD}"/>
              </a:ext>
            </a:extLst>
          </p:cNvPr>
          <p:cNvSpPr txBox="1"/>
          <p:nvPr/>
        </p:nvSpPr>
        <p:spPr>
          <a:xfrm>
            <a:off x="4834638" y="5120811"/>
            <a:ext cx="193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กล่องข้อความ 21">
                <a:extLst>
                  <a:ext uri="{FF2B5EF4-FFF2-40B4-BE49-F238E27FC236}">
                    <a16:creationId xmlns:a16="http://schemas.microsoft.com/office/drawing/2014/main" id="{3E8730F7-02C0-4D80-988C-3B77CF91D8B2}"/>
                  </a:ext>
                </a:extLst>
              </p:cNvPr>
              <p:cNvSpPr txBox="1"/>
              <p:nvPr/>
            </p:nvSpPr>
            <p:spPr>
              <a:xfrm>
                <a:off x="5960570" y="5120811"/>
                <a:ext cx="6002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2" name="กล่องข้อความ 21">
                <a:extLst>
                  <a:ext uri="{FF2B5EF4-FFF2-40B4-BE49-F238E27FC236}">
                    <a16:creationId xmlns:a16="http://schemas.microsoft.com/office/drawing/2014/main" id="{3E8730F7-02C0-4D80-988C-3B77CF91D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570" y="5120811"/>
                <a:ext cx="600250" cy="646331"/>
              </a:xfrm>
              <a:prstGeom prst="rect">
                <a:avLst/>
              </a:prstGeom>
              <a:blipFill>
                <a:blip r:embed="rId5"/>
                <a:stretch>
                  <a:fillRect l="-23469" t="-66981" r="-85714" b="-584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กล่องข้อความ 22">
            <a:extLst>
              <a:ext uri="{FF2B5EF4-FFF2-40B4-BE49-F238E27FC236}">
                <a16:creationId xmlns:a16="http://schemas.microsoft.com/office/drawing/2014/main" id="{F97A4362-A0A7-4954-AAA1-2838CE0C86EE}"/>
              </a:ext>
            </a:extLst>
          </p:cNvPr>
          <p:cNvSpPr txBox="1"/>
          <p:nvPr/>
        </p:nvSpPr>
        <p:spPr>
          <a:xfrm>
            <a:off x="4819156" y="5864053"/>
            <a:ext cx="193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</a:t>
            </a:r>
          </a:p>
        </p:txBody>
      </p:sp>
      <p:sp>
        <p:nvSpPr>
          <p:cNvPr id="24" name="สี่เหลี่ยมผืนผ้า 23">
            <a:extLst>
              <a:ext uri="{FF2B5EF4-FFF2-40B4-BE49-F238E27FC236}">
                <a16:creationId xmlns:a16="http://schemas.microsoft.com/office/drawing/2014/main" id="{E2BF3993-762C-41C2-B429-044DD3397573}"/>
              </a:ext>
            </a:extLst>
          </p:cNvPr>
          <p:cNvSpPr/>
          <p:nvPr/>
        </p:nvSpPr>
        <p:spPr>
          <a:xfrm>
            <a:off x="5997845" y="5862206"/>
            <a:ext cx="562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𝑚⁄𝑠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279ABFF8-7E37-4304-B2C6-0F2E43318C44}"/>
              </a:ext>
            </a:extLst>
          </p:cNvPr>
          <p:cNvSpPr txBox="1"/>
          <p:nvPr/>
        </p:nvSpPr>
        <p:spPr>
          <a:xfrm>
            <a:off x="5217351" y="5922714"/>
            <a:ext cx="441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</a:t>
            </a:r>
          </a:p>
        </p:txBody>
      </p:sp>
      <p:sp>
        <p:nvSpPr>
          <p:cNvPr id="27" name="คำบรรยายภาพ: สี่เหลี่ยมมุมมน 26">
            <a:extLst>
              <a:ext uri="{FF2B5EF4-FFF2-40B4-BE49-F238E27FC236}">
                <a16:creationId xmlns:a16="http://schemas.microsoft.com/office/drawing/2014/main" id="{7FED9DF3-423D-46DF-86F4-15AB901AFEA6}"/>
              </a:ext>
            </a:extLst>
          </p:cNvPr>
          <p:cNvSpPr/>
          <p:nvPr/>
        </p:nvSpPr>
        <p:spPr>
          <a:xfrm flipV="1">
            <a:off x="2705164" y="4984897"/>
            <a:ext cx="1513742" cy="1059244"/>
          </a:xfrm>
          <a:prstGeom prst="wedgeRoundRectCallout">
            <a:avLst>
              <a:gd name="adj1" fmla="val 65984"/>
              <a:gd name="adj2" fmla="val 750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CA8A7F47-F93A-4031-B280-D2A6F19CC824}"/>
              </a:ext>
            </a:extLst>
          </p:cNvPr>
          <p:cNvSpPr txBox="1"/>
          <p:nvPr/>
        </p:nvSpPr>
        <p:spPr>
          <a:xfrm>
            <a:off x="2745340" y="5120811"/>
            <a:ext cx="1555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อัตราเร็ว เป็นปริมาณ</a:t>
            </a:r>
            <a:r>
              <a:rPr lang="th-TH" b="1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สเ</a:t>
            </a:r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กลา</a:t>
            </a:r>
            <a:r>
              <a:rPr lang="th-TH" b="1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ร์ต้</a:t>
            </a:r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องคิดจากระยะทาง</a:t>
            </a:r>
            <a:endParaRPr lang="en-GB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0072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024F1825-0937-4819-BD72-E6C875D57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3109" y="1171046"/>
            <a:ext cx="74905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685800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8138" algn="l"/>
                <a:tab pos="472679" algn="l"/>
                <a:tab pos="514350" algn="l"/>
                <a:tab pos="607219" algn="l"/>
                <a:tab pos="742950" algn="l"/>
                <a:tab pos="771525" algn="l"/>
              </a:tabLst>
              <a:defRPr/>
            </a:pPr>
            <a:r>
              <a:rPr kumimoji="0" lang="th-TH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ลู่วิ่งแห่งหนึ่งเป็นรูปวงรีดังภาพ โดยระยะทาง 1 รอบ มีค่าเท่ากับ 200 เมตร</a:t>
            </a:r>
            <a:endParaRPr kumimoji="0" lang="en-GB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8138" algn="l"/>
                <a:tab pos="472679" algn="l"/>
                <a:tab pos="514350" algn="l"/>
                <a:tab pos="607219" algn="l"/>
                <a:tab pos="742950" algn="l"/>
                <a:tab pos="771525" algn="l"/>
              </a:tabLst>
              <a:defRPr/>
            </a:pPr>
            <a:endParaRPr kumimoji="0" lang="en-GB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5E25B69E-50D4-4B4F-B124-5EA216BAC134}"/>
              </a:ext>
            </a:extLst>
          </p:cNvPr>
          <p:cNvGrpSpPr>
            <a:grpSpLocks/>
          </p:cNvGrpSpPr>
          <p:nvPr/>
        </p:nvGrpSpPr>
        <p:grpSpPr bwMode="auto">
          <a:xfrm>
            <a:off x="3299136" y="1914504"/>
            <a:ext cx="2829113" cy="1791635"/>
            <a:chOff x="2760" y="10185"/>
            <a:chExt cx="6304" cy="2955"/>
          </a:xfrm>
        </p:grpSpPr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BDA62155-8F67-43D8-93EC-9631C4C1F3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60" y="10185"/>
              <a:ext cx="6304" cy="2836"/>
              <a:chOff x="2760" y="11055"/>
              <a:chExt cx="6304" cy="2836"/>
            </a:xfrm>
          </p:grpSpPr>
          <p:pic>
            <p:nvPicPr>
              <p:cNvPr id="3079" name="Picture 7">
                <a:extLst>
                  <a:ext uri="{FF2B5EF4-FFF2-40B4-BE49-F238E27FC236}">
                    <a16:creationId xmlns:a16="http://schemas.microsoft.com/office/drawing/2014/main" id="{BF606C9E-2057-4342-9B91-7A768A07A2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0" y="11160"/>
                <a:ext cx="6304" cy="27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1310EA73-FD47-491F-96E8-A588514BFF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00" y="11055"/>
                <a:ext cx="795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ngsana New" panose="02020603050405020304" pitchFamily="18" charset="-34"/>
                    <a:ea typeface="Calibri" panose="020F0502020204030204" pitchFamily="34" charset="0"/>
                    <a:cs typeface="Angsana New" panose="02020603050405020304" pitchFamily="18" charset="-34"/>
                  </a:rPr>
                  <a:t>A</a:t>
                </a:r>
                <a:endParaRPr kumimoji="0" lang="en-US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Text Box 5">
                <a:extLst>
                  <a:ext uri="{FF2B5EF4-FFF2-40B4-BE49-F238E27FC236}">
                    <a16:creationId xmlns:a16="http://schemas.microsoft.com/office/drawing/2014/main" id="{BEB8AF80-A1B7-4B57-9A4D-CE94255E61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63" y="12165"/>
                <a:ext cx="1467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ngsana New" panose="02020603050405020304" pitchFamily="18" charset="-34"/>
                    <a:ea typeface="Calibri" panose="020F0502020204030204" pitchFamily="34" charset="0"/>
                    <a:cs typeface="Angsana New" panose="02020603050405020304" pitchFamily="18" charset="-34"/>
                  </a:rPr>
                  <a:t>50 </a:t>
                </a:r>
                <a:r>
                  <a:rPr kumimoji="0" lang="th-TH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ngsana New" panose="02020603050405020304" pitchFamily="18" charset="-34"/>
                    <a:ea typeface="Calibri" panose="020F0502020204030204" pitchFamily="34" charset="0"/>
                    <a:cs typeface="Angsana New" panose="02020603050405020304" pitchFamily="18" charset="-34"/>
                  </a:rPr>
                  <a:t>เมตร</a:t>
                </a:r>
                <a:endParaRPr kumimoji="0" lang="th-TH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0" name="Text Box 4">
                <a:extLst>
                  <a:ext uri="{FF2B5EF4-FFF2-40B4-BE49-F238E27FC236}">
                    <a16:creationId xmlns:a16="http://schemas.microsoft.com/office/drawing/2014/main" id="{B8D8EECF-B24A-4D3B-AA0F-6AA9148224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23" y="11115"/>
                <a:ext cx="1467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ngsana New" panose="02020603050405020304" pitchFamily="18" charset="-34"/>
                    <a:ea typeface="Calibri" panose="020F0502020204030204" pitchFamily="34" charset="0"/>
                    <a:cs typeface="Angsana New" panose="02020603050405020304" pitchFamily="18" charset="-34"/>
                  </a:rPr>
                  <a:t>เหนือ</a:t>
                </a:r>
                <a:endParaRPr kumimoji="0" lang="th-TH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12282B49-33B6-41FA-AD39-CE09BA389F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" y="12480"/>
              <a:ext cx="795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B</a:t>
              </a:r>
              <a:endParaRPr kumimoji="0" lang="en-US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5459EE67-D116-46AC-AC90-837F5EB82502}"/>
              </a:ext>
            </a:extLst>
          </p:cNvPr>
          <p:cNvSpPr/>
          <p:nvPr/>
        </p:nvSpPr>
        <p:spPr>
          <a:xfrm>
            <a:off x="1587652" y="2464446"/>
            <a:ext cx="11576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ลู่วิ่งรูปวงรี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15">
                <a:extLst>
                  <a:ext uri="{FF2B5EF4-FFF2-40B4-BE49-F238E27FC236}">
                    <a16:creationId xmlns:a16="http://schemas.microsoft.com/office/drawing/2014/main" id="{EA1E14A8-EA50-422B-A7C0-4F4C8460CE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6093" y="5065329"/>
                <a:ext cx="1044477" cy="3228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alt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Cordia New" panose="020B0304020202020204" pitchFamily="34" charset="-34"/>
                </a:endParaRPr>
              </a:p>
            </p:txBody>
          </p:sp>
        </mc:Choice>
        <mc:Fallback xmlns="">
          <p:sp>
            <p:nvSpPr>
              <p:cNvPr id="14" name="Text Box 15">
                <a:extLst>
                  <a:ext uri="{FF2B5EF4-FFF2-40B4-BE49-F238E27FC236}">
                    <a16:creationId xmlns:a16="http://schemas.microsoft.com/office/drawing/2014/main" id="{EA1E14A8-EA50-422B-A7C0-4F4C8460C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6093" y="5065329"/>
                <a:ext cx="1044477" cy="322808"/>
              </a:xfrm>
              <a:prstGeom prst="rect">
                <a:avLst/>
              </a:prstGeom>
              <a:blipFill>
                <a:blip r:embed="rId4"/>
                <a:stretch>
                  <a:fillRect b="-698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7">
            <a:extLst>
              <a:ext uri="{FF2B5EF4-FFF2-40B4-BE49-F238E27FC236}">
                <a16:creationId xmlns:a16="http://schemas.microsoft.com/office/drawing/2014/main" id="{E64A37FD-DF20-480A-A7B2-0F24F6ACB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396" y="4047441"/>
            <a:ext cx="734034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8138" algn="l"/>
                <a:tab pos="472679" algn="l"/>
                <a:tab pos="607219" algn="l"/>
                <a:tab pos="742950" algn="l"/>
                <a:tab pos="771525" algn="l"/>
              </a:tabLst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r>
              <a:rPr kumimoji="0" lang="th-TH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r>
              <a:rPr kumimoji="0" lang="th-TH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ถ้านักวิ่งสามารถวิ่งได้ครบ 1 รอบ ในเวลา 20 วินาที ความเร็วเฉลี่ยในการวิ่งของนักวิ่งเป็นเท่าไร</a:t>
            </a: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8138" algn="l"/>
                <a:tab pos="472679" algn="l"/>
                <a:tab pos="607219" algn="l"/>
                <a:tab pos="742950" algn="l"/>
                <a:tab pos="771525" algn="l"/>
              </a:tabLst>
              <a:defRPr/>
            </a:pPr>
            <a:endParaRPr kumimoji="0" lang="en-GB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Rectangle 18">
            <a:extLst>
              <a:ext uri="{FF2B5EF4-FFF2-40B4-BE49-F238E27FC236}">
                <a16:creationId xmlns:a16="http://schemas.microsoft.com/office/drawing/2014/main" id="{AEF4C919-EF5D-439E-BB26-8DF6244D6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396" y="4459199"/>
            <a:ext cx="734034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30238" algn="l"/>
                <a:tab pos="809625" algn="l"/>
                <a:tab pos="990600" algn="l"/>
                <a:tab pos="1028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8138" algn="l"/>
                <a:tab pos="472679" algn="l"/>
                <a:tab pos="607219" algn="l"/>
                <a:tab pos="742950" algn="l"/>
                <a:tab pos="771525" algn="l"/>
              </a:tabLst>
              <a:defRPr/>
            </a:pPr>
            <a:r>
              <a:rPr kumimoji="0" lang="th-TH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                                                                                                          </a:t>
            </a:r>
            <a:r>
              <a:rPr lang="th-TH" altLang="en-US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ความเ</a:t>
            </a:r>
            <a:r>
              <a:rPr kumimoji="0" lang="th-TH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ร็ว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เฉลี่ย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=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8138" algn="l"/>
                <a:tab pos="472679" algn="l"/>
                <a:tab pos="607219" algn="l"/>
                <a:tab pos="742950" algn="l"/>
                <a:tab pos="771525" algn="l"/>
              </a:tabLst>
              <a:defRPr/>
            </a:pPr>
            <a:endParaRPr kumimoji="0" lang="en-GB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FB23B7D6-65BD-4D06-A2FF-3A1E5C1BD9C3}"/>
              </a:ext>
            </a:extLst>
          </p:cNvPr>
          <p:cNvSpPr/>
          <p:nvPr/>
        </p:nvSpPr>
        <p:spPr>
          <a:xfrm>
            <a:off x="5109966" y="4399337"/>
            <a:ext cx="1382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การกระจัด 1 รอบ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  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เวลา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A71E9E2-6ACF-4A4A-9C71-481DB9F75C6E}"/>
              </a:ext>
            </a:extLst>
          </p:cNvPr>
          <p:cNvSpPr txBox="1"/>
          <p:nvPr/>
        </p:nvSpPr>
        <p:spPr>
          <a:xfrm>
            <a:off x="882396" y="728510"/>
            <a:ext cx="1282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ตัวอย่างที่ 2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3AA2FF8B-A3A5-4030-AE1E-5F9CFDAB0BED}"/>
              </a:ext>
            </a:extLst>
          </p:cNvPr>
          <p:cNvCxnSpPr/>
          <p:nvPr/>
        </p:nvCxnSpPr>
        <p:spPr>
          <a:xfrm>
            <a:off x="5181600" y="4709160"/>
            <a:ext cx="7924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2EC55202-1543-4406-8493-9989CA6235FD}"/>
              </a:ext>
            </a:extLst>
          </p:cNvPr>
          <p:cNvSpPr txBox="1"/>
          <p:nvPr/>
        </p:nvSpPr>
        <p:spPr>
          <a:xfrm>
            <a:off x="4834638" y="5120811"/>
            <a:ext cx="193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กล่องข้อความ 21">
                <a:extLst>
                  <a:ext uri="{FF2B5EF4-FFF2-40B4-BE49-F238E27FC236}">
                    <a16:creationId xmlns:a16="http://schemas.microsoft.com/office/drawing/2014/main" id="{3E8730F7-02C0-4D80-988C-3B77CF91D8B2}"/>
                  </a:ext>
                </a:extLst>
              </p:cNvPr>
              <p:cNvSpPr txBox="1"/>
              <p:nvPr/>
            </p:nvSpPr>
            <p:spPr>
              <a:xfrm>
                <a:off x="5960570" y="5120811"/>
                <a:ext cx="6002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กล่องข้อความ 21">
                <a:extLst>
                  <a:ext uri="{FF2B5EF4-FFF2-40B4-BE49-F238E27FC236}">
                    <a16:creationId xmlns:a16="http://schemas.microsoft.com/office/drawing/2014/main" id="{3E8730F7-02C0-4D80-988C-3B77CF91D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570" y="5120811"/>
                <a:ext cx="600250" cy="646331"/>
              </a:xfrm>
              <a:prstGeom prst="rect">
                <a:avLst/>
              </a:prstGeom>
              <a:blipFill>
                <a:blip r:embed="rId5"/>
                <a:stretch>
                  <a:fillRect l="-23469" t="-66981" r="-85714" b="-584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กล่องข้อความ 22">
            <a:extLst>
              <a:ext uri="{FF2B5EF4-FFF2-40B4-BE49-F238E27FC236}">
                <a16:creationId xmlns:a16="http://schemas.microsoft.com/office/drawing/2014/main" id="{F97A4362-A0A7-4954-AAA1-2838CE0C86EE}"/>
              </a:ext>
            </a:extLst>
          </p:cNvPr>
          <p:cNvSpPr txBox="1"/>
          <p:nvPr/>
        </p:nvSpPr>
        <p:spPr>
          <a:xfrm>
            <a:off x="4819156" y="5864053"/>
            <a:ext cx="193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</a:p>
        </p:txBody>
      </p:sp>
      <p:sp>
        <p:nvSpPr>
          <p:cNvPr id="24" name="สี่เหลี่ยมผืนผ้า 23">
            <a:extLst>
              <a:ext uri="{FF2B5EF4-FFF2-40B4-BE49-F238E27FC236}">
                <a16:creationId xmlns:a16="http://schemas.microsoft.com/office/drawing/2014/main" id="{E2BF3993-762C-41C2-B429-044DD3397573}"/>
              </a:ext>
            </a:extLst>
          </p:cNvPr>
          <p:cNvSpPr/>
          <p:nvPr/>
        </p:nvSpPr>
        <p:spPr>
          <a:xfrm>
            <a:off x="5997845" y="5862206"/>
            <a:ext cx="562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𝑚⁄𝑠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279ABFF8-7E37-4304-B2C6-0F2E43318C44}"/>
              </a:ext>
            </a:extLst>
          </p:cNvPr>
          <p:cNvSpPr txBox="1"/>
          <p:nvPr/>
        </p:nvSpPr>
        <p:spPr>
          <a:xfrm>
            <a:off x="5217351" y="5922714"/>
            <a:ext cx="441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27" name="คำบรรยายภาพ: สี่เหลี่ยมมุมมน 26">
            <a:extLst>
              <a:ext uri="{FF2B5EF4-FFF2-40B4-BE49-F238E27FC236}">
                <a16:creationId xmlns:a16="http://schemas.microsoft.com/office/drawing/2014/main" id="{7FED9DF3-423D-46DF-86F4-15AB901AFEA6}"/>
              </a:ext>
            </a:extLst>
          </p:cNvPr>
          <p:cNvSpPr/>
          <p:nvPr/>
        </p:nvSpPr>
        <p:spPr>
          <a:xfrm flipV="1">
            <a:off x="2705164" y="4984897"/>
            <a:ext cx="1529224" cy="1059244"/>
          </a:xfrm>
          <a:prstGeom prst="wedgeRoundRectCallout">
            <a:avLst>
              <a:gd name="adj1" fmla="val 65984"/>
              <a:gd name="adj2" fmla="val 750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CA8A7F47-F93A-4031-B280-D2A6F19CC824}"/>
              </a:ext>
            </a:extLst>
          </p:cNvPr>
          <p:cNvSpPr txBox="1"/>
          <p:nvPr/>
        </p:nvSpPr>
        <p:spPr>
          <a:xfrm>
            <a:off x="2745340" y="5120811"/>
            <a:ext cx="1473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ความเร็ว เป็นปริมาณ</a:t>
            </a:r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เวกเตอร์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ต้องคิดจากการกระจัด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7058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6">
              <a:lumMod val="40000"/>
              <a:lumOff val="60000"/>
            </a:schemeClr>
          </a:fgClr>
          <a:bgClr>
            <a:schemeClr val="accent6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34F4B2DB-CED4-40F7-99ED-506C67EF8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794" y="1744980"/>
            <a:ext cx="3235166" cy="194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dArt 2">
            <a:extLst>
              <a:ext uri="{FF2B5EF4-FFF2-40B4-BE49-F238E27FC236}">
                <a16:creationId xmlns:a16="http://schemas.microsoft.com/office/drawing/2014/main" id="{924D8255-F91B-4BF0-BCA6-FA580746F10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619681">
            <a:off x="4142090" y="2828833"/>
            <a:ext cx="416249" cy="30284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 defTabSz="685800"/>
            <a:r>
              <a:rPr lang="th-TH" sz="900" kern="10" dirty="0">
                <a:ln w="1270">
                  <a:solidFill>
                    <a:srgbClr val="404040"/>
                  </a:solidFill>
                  <a:round/>
                  <a:headEnd/>
                  <a:tailEnd/>
                </a:ln>
                <a:solidFill>
                  <a:srgbClr val="40404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3,000 เมตร</a:t>
            </a:r>
            <a:endParaRPr lang="en-GB" sz="900" kern="10" dirty="0">
              <a:ln w="1270">
                <a:solidFill>
                  <a:srgbClr val="404040"/>
                </a:solidFill>
                <a:round/>
                <a:headEnd/>
                <a:tailEnd/>
              </a:ln>
              <a:solidFill>
                <a:srgbClr val="40404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WordArt 1">
            <a:extLst>
              <a:ext uri="{FF2B5EF4-FFF2-40B4-BE49-F238E27FC236}">
                <a16:creationId xmlns:a16="http://schemas.microsoft.com/office/drawing/2014/main" id="{CABA1995-80EA-4B32-B634-EA18E527642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653347">
            <a:off x="5075362" y="3008249"/>
            <a:ext cx="561797" cy="17110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 defTabSz="685800"/>
            <a:r>
              <a:rPr lang="th-TH" sz="900" kern="10" dirty="0">
                <a:ln w="1270">
                  <a:solidFill>
                    <a:srgbClr val="404040"/>
                  </a:solidFill>
                  <a:round/>
                  <a:headEnd/>
                  <a:tailEnd/>
                </a:ln>
                <a:solidFill>
                  <a:srgbClr val="40404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1,000 เมตร</a:t>
            </a:r>
            <a:endParaRPr lang="en-GB" sz="900" kern="10" dirty="0">
              <a:ln w="1270">
                <a:solidFill>
                  <a:srgbClr val="404040"/>
                </a:solidFill>
                <a:round/>
                <a:headEnd/>
                <a:tailEnd/>
              </a:ln>
              <a:solidFill>
                <a:srgbClr val="40404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WordArt 3">
            <a:extLst>
              <a:ext uri="{FF2B5EF4-FFF2-40B4-BE49-F238E27FC236}">
                <a16:creationId xmlns:a16="http://schemas.microsoft.com/office/drawing/2014/main" id="{CA3699A9-1F5F-4E6A-92F5-072A949439F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-1044816">
            <a:off x="3778293" y="2596789"/>
            <a:ext cx="611578" cy="26783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 defTabSz="685800"/>
            <a:r>
              <a:rPr lang="th-TH" sz="900" kern="10" dirty="0">
                <a:ln w="1270">
                  <a:solidFill>
                    <a:srgbClr val="404040"/>
                  </a:solidFill>
                  <a:round/>
                  <a:headEnd/>
                  <a:tailEnd/>
                </a:ln>
                <a:solidFill>
                  <a:srgbClr val="40404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2,000 เมตร</a:t>
            </a:r>
            <a:endParaRPr lang="en-GB" sz="900" kern="10" dirty="0">
              <a:ln w="1270">
                <a:solidFill>
                  <a:srgbClr val="404040"/>
                </a:solidFill>
                <a:round/>
                <a:headEnd/>
                <a:tailEnd/>
              </a:ln>
              <a:solidFill>
                <a:srgbClr val="40404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76D68A6-31B0-4045-9ABB-D10750E43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8135" y="706411"/>
            <a:ext cx="5762223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r>
              <a:rPr lang="th-TH" altLang="en-US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นักปีนเขาปีนเขาสูง 1,000 เมตร จากเชิงเขา  (ตำแหน่ง </a:t>
            </a:r>
            <a:r>
              <a:rPr lang="en-GB" altLang="en-US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A) </a:t>
            </a:r>
            <a:r>
              <a:rPr lang="th-TH" altLang="en-US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ไปยังยอดเขา (ตำแหน่ง </a:t>
            </a:r>
            <a:r>
              <a:rPr lang="en-GB" altLang="en-US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</a:t>
            </a:r>
            <a:r>
              <a:rPr lang="th-TH" altLang="en-US" b="1" dirty="0">
                <a:solidFill>
                  <a:srgbClr val="00206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  หากเขาใช้เวลาในการปีนเขา 1 ชั่วโมง</a:t>
            </a:r>
            <a:endParaRPr lang="en-GB" altLang="en-US" b="1" dirty="0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r>
              <a:rPr lang="en-GB" altLang="en-US" sz="1200" dirty="0">
                <a:solidFill>
                  <a:prstClr val="black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                                                                                                     </a:t>
            </a:r>
            <a:endParaRPr lang="en-GB" altLang="en-US" sz="1350" dirty="0">
              <a:solidFill>
                <a:prstClr val="black"/>
              </a:solidFill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5BFEC40-4AD0-43B2-8850-A3C637847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1" y="1083618"/>
            <a:ext cx="4847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r>
              <a:rPr lang="th-TH" altLang="en-US" sz="1200">
                <a:solidFill>
                  <a:prstClr val="black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endParaRPr lang="en-GB" altLang="en-US" sz="600">
              <a:solidFill>
                <a:prstClr val="black"/>
              </a:solidFill>
            </a:endParaRPr>
          </a:p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endParaRPr lang="en-GB" altLang="en-US" sz="1350">
              <a:solidFill>
                <a:prstClr val="black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9F959B84-41A5-4AD6-B0D6-299908E64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1083618"/>
            <a:ext cx="18338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1678781" algn="l"/>
              </a:tabLst>
            </a:pPr>
            <a:r>
              <a:rPr lang="th-TH" altLang="en-US" sz="1200">
                <a:solidFill>
                  <a:prstClr val="black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endParaRPr lang="en-GB" altLang="en-US" sz="600">
              <a:solidFill>
                <a:prstClr val="black"/>
              </a:solidFill>
            </a:endParaRPr>
          </a:p>
          <a:p>
            <a:pPr defTabSz="685800">
              <a:tabLst>
                <a:tab pos="1678781" algn="l"/>
              </a:tabLst>
            </a:pPr>
            <a:endParaRPr lang="en-GB" altLang="en-US" sz="1350">
              <a:solidFill>
                <a:prstClr val="black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01E8F0D7-BE74-4FD5-A129-C6D98691B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921" y="4184681"/>
            <a:ext cx="6903720" cy="1731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r>
              <a:rPr lang="th-TH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ระยะทางปีนเขาจาก </a:t>
            </a:r>
            <a:r>
              <a:rPr lang="en-US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</a:t>
            </a:r>
            <a:r>
              <a:rPr lang="th-TH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lang="en-US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</a:t>
            </a:r>
            <a:endParaRPr lang="en-GB" altLang="en-US" b="1" dirty="0">
              <a:solidFill>
                <a:prstClr val="black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r>
              <a:rPr lang="en-US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1.</a:t>
            </a:r>
            <a:r>
              <a:rPr lang="th-TH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จุดเริ่มต้นของการเคลื่อนที่คือตำแหน่งใด </a:t>
            </a:r>
          </a:p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r>
              <a:rPr lang="th-TH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    2.  จุดสุดท้ายของการเคลื่อนที่คือตำแหน่งใด </a:t>
            </a:r>
          </a:p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r>
              <a:rPr lang="th-TH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    3.  ระยะทางจริงที่นักปีนเขาเคลื่อนที่ได้มีค่าเท่าใด </a:t>
            </a:r>
          </a:p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r>
              <a:rPr lang="en-US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4.</a:t>
            </a:r>
            <a:r>
              <a:rPr lang="th-TH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การกระจัดที่นักปีนเขาเคลื่อนที่ได้มีค่าเท่าใด</a:t>
            </a:r>
          </a:p>
          <a:p>
            <a:pPr defTabSz="685800">
              <a:tabLst>
                <a:tab pos="342900" algn="l"/>
                <a:tab pos="472679" algn="l"/>
                <a:tab pos="675085" algn="l"/>
                <a:tab pos="945356" algn="l"/>
              </a:tabLst>
            </a:pPr>
            <a:r>
              <a:rPr lang="en-US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5.</a:t>
            </a:r>
            <a:r>
              <a:rPr lang="th-TH" altLang="en-US" b="1" dirty="0">
                <a:solidFill>
                  <a:prstClr val="black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ความเร็วเฉลี่ยในการปีนเขาของนักปีนเขามีค่าเท่าใด</a:t>
            </a:r>
            <a:endParaRPr lang="en-GB" altLang="en-US" sz="1350" dirty="0">
              <a:solidFill>
                <a:prstClr val="black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3F9EEDA-6354-45AD-8B37-78D4B499C297}"/>
              </a:ext>
            </a:extLst>
          </p:cNvPr>
          <p:cNvSpPr txBox="1"/>
          <p:nvPr/>
        </p:nvSpPr>
        <p:spPr>
          <a:xfrm>
            <a:off x="606340" y="659447"/>
            <a:ext cx="141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th-TH" sz="24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ตัวอย่างที่3</a:t>
            </a:r>
            <a:endParaRPr lang="en-GB" sz="2400" b="1" dirty="0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63CF849A-7164-49DB-AF84-CD0DCE325947}"/>
              </a:ext>
            </a:extLst>
          </p:cNvPr>
          <p:cNvSpPr txBox="1"/>
          <p:nvPr/>
        </p:nvSpPr>
        <p:spPr>
          <a:xfrm>
            <a:off x="5097180" y="2030298"/>
            <a:ext cx="366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4104C312-947D-40F0-876A-C30EC165463A}"/>
              </a:ext>
            </a:extLst>
          </p:cNvPr>
          <p:cNvSpPr txBox="1"/>
          <p:nvPr/>
        </p:nvSpPr>
        <p:spPr>
          <a:xfrm>
            <a:off x="2758440" y="3429000"/>
            <a:ext cx="236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99696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6">
              <a:lumMod val="40000"/>
              <a:lumOff val="60000"/>
            </a:schemeClr>
          </a:fgClr>
          <a:bgClr>
            <a:schemeClr val="accent6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34F4B2DB-CED4-40F7-99ED-506C67EF8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794" y="1744980"/>
            <a:ext cx="3235166" cy="194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dArt 2">
            <a:extLst>
              <a:ext uri="{FF2B5EF4-FFF2-40B4-BE49-F238E27FC236}">
                <a16:creationId xmlns:a16="http://schemas.microsoft.com/office/drawing/2014/main" id="{924D8255-F91B-4BF0-BCA6-FA580746F10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619681">
            <a:off x="4142090" y="2828833"/>
            <a:ext cx="416249" cy="30284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900" b="0" i="0" u="none" strike="noStrike" kern="10" cap="none" spc="0" normalizeH="0" baseline="0" noProof="0" dirty="0">
                <a:ln w="1270">
                  <a:solidFill>
                    <a:srgbClr val="404040"/>
                  </a:solidFill>
                  <a:round/>
                  <a:headEnd/>
                  <a:tailEnd/>
                </a:ln>
                <a:solidFill>
                  <a:srgbClr val="404040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3,000 เมตร</a:t>
            </a:r>
            <a:endParaRPr kumimoji="0" lang="en-GB" sz="900" b="0" i="0" u="none" strike="noStrike" kern="10" cap="none" spc="0" normalizeH="0" baseline="0" noProof="0" dirty="0">
              <a:ln w="1270">
                <a:solidFill>
                  <a:srgbClr val="404040"/>
                </a:solidFill>
                <a:round/>
                <a:headEnd/>
                <a:tailEnd/>
              </a:ln>
              <a:solidFill>
                <a:srgbClr val="404040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5" name="WordArt 1">
            <a:extLst>
              <a:ext uri="{FF2B5EF4-FFF2-40B4-BE49-F238E27FC236}">
                <a16:creationId xmlns:a16="http://schemas.microsoft.com/office/drawing/2014/main" id="{CABA1995-80EA-4B32-B634-EA18E527642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653347">
            <a:off x="5075362" y="3008249"/>
            <a:ext cx="561797" cy="17110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900" b="0" i="0" u="none" strike="noStrike" kern="10" cap="none" spc="0" normalizeH="0" baseline="0" noProof="0" dirty="0">
                <a:ln w="1270">
                  <a:solidFill>
                    <a:srgbClr val="404040"/>
                  </a:solidFill>
                  <a:round/>
                  <a:headEnd/>
                  <a:tailEnd/>
                </a:ln>
                <a:solidFill>
                  <a:srgbClr val="404040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1,000 เมตร</a:t>
            </a:r>
            <a:endParaRPr kumimoji="0" lang="en-GB" sz="900" b="0" i="0" u="none" strike="noStrike" kern="10" cap="none" spc="0" normalizeH="0" baseline="0" noProof="0" dirty="0">
              <a:ln w="1270">
                <a:solidFill>
                  <a:srgbClr val="404040"/>
                </a:solidFill>
                <a:round/>
                <a:headEnd/>
                <a:tailEnd/>
              </a:ln>
              <a:solidFill>
                <a:srgbClr val="404040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6" name="WordArt 3">
            <a:extLst>
              <a:ext uri="{FF2B5EF4-FFF2-40B4-BE49-F238E27FC236}">
                <a16:creationId xmlns:a16="http://schemas.microsoft.com/office/drawing/2014/main" id="{CA3699A9-1F5F-4E6A-92F5-072A949439F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-1044816">
            <a:off x="3778293" y="2596789"/>
            <a:ext cx="611578" cy="26783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900" b="0" i="0" u="none" strike="noStrike" kern="10" cap="none" spc="0" normalizeH="0" baseline="0" noProof="0" dirty="0">
                <a:ln w="1270">
                  <a:solidFill>
                    <a:srgbClr val="404040"/>
                  </a:solidFill>
                  <a:round/>
                  <a:headEnd/>
                  <a:tailEnd/>
                </a:ln>
                <a:solidFill>
                  <a:srgbClr val="404040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2,000 เมตร</a:t>
            </a:r>
            <a:endParaRPr kumimoji="0" lang="en-GB" sz="900" b="0" i="0" u="none" strike="noStrike" kern="10" cap="none" spc="0" normalizeH="0" baseline="0" noProof="0" dirty="0">
              <a:ln w="1270">
                <a:solidFill>
                  <a:srgbClr val="404040"/>
                </a:solidFill>
                <a:round/>
                <a:headEnd/>
                <a:tailEnd/>
              </a:ln>
              <a:solidFill>
                <a:srgbClr val="404040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76D68A6-31B0-4045-9ABB-D10750E43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8135" y="706411"/>
            <a:ext cx="5762223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นักปีนเขาปีนเขาสูง 1,000 เมตร จากเชิงเขา  (ตำแหน่ง 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A) 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ไปยังยอดเขา (ตำแหน่ง 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  หากเขาใช้เวลาในการปีนเขา 1 ชั่วโมง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                                                                                                     </a:t>
            </a:r>
            <a:endParaRPr kumimoji="0" lang="en-GB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5BFEC40-4AD0-43B2-8850-A3C637847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1" y="1083618"/>
            <a:ext cx="4847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r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endParaRPr kumimoji="0" lang="en-GB" altLang="en-US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endParaRPr kumimoji="0" lang="en-GB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9F959B84-41A5-4AD6-B0D6-299908E64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1083618"/>
            <a:ext cx="18338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8781" algn="l"/>
              </a:tabLst>
              <a:defRPr/>
            </a:pPr>
            <a:r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endParaRPr kumimoji="0" lang="en-GB" altLang="en-US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8781" algn="l"/>
              </a:tabLst>
              <a:defRPr/>
            </a:pPr>
            <a:endParaRPr kumimoji="0" lang="en-GB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01E8F0D7-BE74-4FD5-A129-C6D98691B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921" y="4080807"/>
            <a:ext cx="690372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ระยะทางปีนเขาจาก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 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ไป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1.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จุดเริ่มต้นของการเคลื่อนที่คือตำแหน่งใด 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(จุด 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A)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2.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จุดสุดท้ายของการเคลื่อนที่คือตำแหน่งใด 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(จุด 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B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3.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ระยะทางจริงที่นักปีนเขาเคลื่อนที่ได้มีค่าเท่าใด 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(3,000 เมตร)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4.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การกระจัดที่นักปีนเขาเคลื่อนที่ได้มีค่าเท่าใด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(2,000 เมตร)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5.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ความเร็วเฉลี่ยในการปีนเขาของนักปีนเขามีค่าเท่าใด</a:t>
            </a:r>
            <a:r>
              <a:rPr kumimoji="0" lang="th-TH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(0.55 เมตร/วินาที)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472679" algn="l"/>
                <a:tab pos="675085" algn="l"/>
                <a:tab pos="945356" algn="l"/>
              </a:tabLst>
              <a:defRPr/>
            </a:pPr>
            <a:endParaRPr kumimoji="0" lang="en-GB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3F9EEDA-6354-45AD-8B37-78D4B499C297}"/>
              </a:ext>
            </a:extLst>
          </p:cNvPr>
          <p:cNvSpPr txBox="1"/>
          <p:nvPr/>
        </p:nvSpPr>
        <p:spPr>
          <a:xfrm>
            <a:off x="606340" y="659447"/>
            <a:ext cx="141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ตัวอย่างที่3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63CF849A-7164-49DB-AF84-CD0DCE325947}"/>
              </a:ext>
            </a:extLst>
          </p:cNvPr>
          <p:cNvSpPr txBox="1"/>
          <p:nvPr/>
        </p:nvSpPr>
        <p:spPr>
          <a:xfrm>
            <a:off x="5097180" y="2030298"/>
            <a:ext cx="366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B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4104C312-947D-40F0-876A-C30EC165463A}"/>
              </a:ext>
            </a:extLst>
          </p:cNvPr>
          <p:cNvSpPr txBox="1"/>
          <p:nvPr/>
        </p:nvSpPr>
        <p:spPr>
          <a:xfrm>
            <a:off x="2758440" y="3429000"/>
            <a:ext cx="236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กล่องข้อความ 11">
                <a:extLst>
                  <a:ext uri="{FF2B5EF4-FFF2-40B4-BE49-F238E27FC236}">
                    <a16:creationId xmlns:a16="http://schemas.microsoft.com/office/drawing/2014/main" id="{FC3FF035-FDF1-4FA9-9B48-558709943BAD}"/>
                  </a:ext>
                </a:extLst>
              </p:cNvPr>
              <p:cNvSpPr txBox="1"/>
              <p:nvPr/>
            </p:nvSpPr>
            <p:spPr>
              <a:xfrm>
                <a:off x="6758940" y="5417821"/>
                <a:ext cx="647700" cy="354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2000</m:t>
                        </m:r>
                      </m:num>
                      <m:den>
                        <m:r>
                          <a:rPr kumimoji="0" lang="en-GB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3600</m:t>
                        </m:r>
                      </m:den>
                    </m:f>
                  </m:oMath>
                </a14:m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2" name="กล่องข้อความ 11">
                <a:extLst>
                  <a:ext uri="{FF2B5EF4-FFF2-40B4-BE49-F238E27FC236}">
                    <a16:creationId xmlns:a16="http://schemas.microsoft.com/office/drawing/2014/main" id="{FC3FF035-FDF1-4FA9-9B48-558709943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940" y="5417821"/>
                <a:ext cx="647700" cy="354649"/>
              </a:xfrm>
              <a:prstGeom prst="rect">
                <a:avLst/>
              </a:prstGeom>
              <a:blipFill>
                <a:blip r:embed="rId3"/>
                <a:stretch>
                  <a:fillRect l="-943" b="-86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คำบรรยายภาพ: สี่เหลี่ยมมุมมน 12">
            <a:extLst>
              <a:ext uri="{FF2B5EF4-FFF2-40B4-BE49-F238E27FC236}">
                <a16:creationId xmlns:a16="http://schemas.microsoft.com/office/drawing/2014/main" id="{2097C066-E2D5-4588-A1EA-50384AA350FA}"/>
              </a:ext>
            </a:extLst>
          </p:cNvPr>
          <p:cNvSpPr/>
          <p:nvPr/>
        </p:nvSpPr>
        <p:spPr>
          <a:xfrm rot="10635241">
            <a:off x="922368" y="6020565"/>
            <a:ext cx="1825061" cy="503470"/>
          </a:xfrm>
          <a:prstGeom prst="wedgeRoundRectCallout">
            <a:avLst>
              <a:gd name="adj1" fmla="val -49671"/>
              <a:gd name="adj2" fmla="val 10009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5DAC058A-ED17-46D5-BF3E-1E0442054C6C}"/>
              </a:ext>
            </a:extLst>
          </p:cNvPr>
          <p:cNvSpPr txBox="1"/>
          <p:nvPr/>
        </p:nvSpPr>
        <p:spPr>
          <a:xfrm>
            <a:off x="943865" y="6001244"/>
            <a:ext cx="215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ความเร็วเป็นปริมาณเวกเตอร์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ต้องคิดจากการกระจัด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96528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2">
            <a:extLst>
              <a:ext uri="{FF2B5EF4-FFF2-40B4-BE49-F238E27FC236}">
                <a16:creationId xmlns:a16="http://schemas.microsoft.com/office/drawing/2014/main" id="{9EB7BAAB-0BB3-438F-B07F-1B8A4264417D}"/>
              </a:ext>
            </a:extLst>
          </p:cNvPr>
          <p:cNvSpPr>
            <a:spLocks/>
          </p:cNvSpPr>
          <p:nvPr/>
        </p:nvSpPr>
        <p:spPr bwMode="auto">
          <a:xfrm rot="13881458" flipV="1">
            <a:off x="3103263" y="1825564"/>
            <a:ext cx="147687" cy="201726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7" name="AutoShape 31">
            <a:extLst>
              <a:ext uri="{FF2B5EF4-FFF2-40B4-BE49-F238E27FC236}">
                <a16:creationId xmlns:a16="http://schemas.microsoft.com/office/drawing/2014/main" id="{EAE60E3D-52E9-47FC-86EA-22839D9E6CFA}"/>
              </a:ext>
            </a:extLst>
          </p:cNvPr>
          <p:cNvSpPr>
            <a:spLocks/>
          </p:cNvSpPr>
          <p:nvPr/>
        </p:nvSpPr>
        <p:spPr bwMode="auto">
          <a:xfrm>
            <a:off x="2114938" y="2081395"/>
            <a:ext cx="433946" cy="2198537"/>
          </a:xfrm>
          <a:prstGeom prst="leftBracket">
            <a:avLst>
              <a:gd name="adj" fmla="val 409984"/>
            </a:avLst>
          </a:prstGeom>
          <a:noFill/>
          <a:ln w="19050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8" name="Arc 30">
            <a:extLst>
              <a:ext uri="{FF2B5EF4-FFF2-40B4-BE49-F238E27FC236}">
                <a16:creationId xmlns:a16="http://schemas.microsoft.com/office/drawing/2014/main" id="{A0B06390-1FD5-475E-9C58-298A457ABE55}"/>
              </a:ext>
            </a:extLst>
          </p:cNvPr>
          <p:cNvSpPr>
            <a:spLocks/>
          </p:cNvSpPr>
          <p:nvPr/>
        </p:nvSpPr>
        <p:spPr bwMode="auto">
          <a:xfrm rot="13863818" flipV="1">
            <a:off x="2929436" y="4260967"/>
            <a:ext cx="250302" cy="291149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" name="Oval 28">
            <a:extLst>
              <a:ext uri="{FF2B5EF4-FFF2-40B4-BE49-F238E27FC236}">
                <a16:creationId xmlns:a16="http://schemas.microsoft.com/office/drawing/2014/main" id="{A1FCB2F9-B6B1-4D87-854A-564859102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921" y="2491568"/>
            <a:ext cx="1048367" cy="106483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1" name="Text Box 27">
            <a:extLst>
              <a:ext uri="{FF2B5EF4-FFF2-40B4-BE49-F238E27FC236}">
                <a16:creationId xmlns:a16="http://schemas.microsoft.com/office/drawing/2014/main" id="{AB00277B-4F68-4237-9760-E78CD751E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7971" y="2585090"/>
            <a:ext cx="1143000" cy="55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5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ปริมาณ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5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ที่เกี่ยวข้อง</a:t>
            </a:r>
            <a:endParaRPr lang="en-US" altLang="en-US" sz="15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5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กับการเคลื่อนที่</a:t>
            </a:r>
            <a:endParaRPr lang="th-TH" altLang="en-US" sz="15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2" name="AutoShape 26">
            <a:extLst>
              <a:ext uri="{FF2B5EF4-FFF2-40B4-BE49-F238E27FC236}">
                <a16:creationId xmlns:a16="http://schemas.microsoft.com/office/drawing/2014/main" id="{2A3A737F-2ED9-4830-9254-1F7A119DD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515" y="1713538"/>
            <a:ext cx="835373" cy="32235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3" name="Text Box 25">
            <a:extLst>
              <a:ext uri="{FF2B5EF4-FFF2-40B4-BE49-F238E27FC236}">
                <a16:creationId xmlns:a16="http://schemas.microsoft.com/office/drawing/2014/main" id="{E05B56B9-F413-43CE-BE41-5096B96C7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871" y="1718047"/>
            <a:ext cx="104836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5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ปริมาณ</a:t>
            </a:r>
            <a:r>
              <a:rPr lang="th-TH" altLang="en-US" sz="1500" b="1" dirty="0" err="1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สเ</a:t>
            </a:r>
            <a:r>
              <a:rPr lang="th-TH" altLang="en-US" sz="15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กลา</a:t>
            </a:r>
            <a:r>
              <a:rPr lang="th-TH" altLang="en-US" sz="1500" b="1" dirty="0" err="1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ร์</a:t>
            </a:r>
            <a:endParaRPr lang="th-TH" altLang="en-US" sz="1500" b="1" dirty="0">
              <a:latin typeface="Arial" panose="020B0604020202020204" pitchFamily="34" charset="0"/>
            </a:endParaRPr>
          </a:p>
        </p:txBody>
      </p:sp>
      <p:sp>
        <p:nvSpPr>
          <p:cNvPr id="14" name="AutoShape 24">
            <a:extLst>
              <a:ext uri="{FF2B5EF4-FFF2-40B4-BE49-F238E27FC236}">
                <a16:creationId xmlns:a16="http://schemas.microsoft.com/office/drawing/2014/main" id="{EBBF3E89-1699-416E-8C97-4C13CDBE5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9731" y="4255936"/>
            <a:ext cx="892969" cy="25717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5" name="Text Box 23">
            <a:extLst>
              <a:ext uri="{FF2B5EF4-FFF2-40B4-BE49-F238E27FC236}">
                <a16:creationId xmlns:a16="http://schemas.microsoft.com/office/drawing/2014/main" id="{DE3772C2-4DBD-4B20-BCA1-C830D3D30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0803" y="4252910"/>
            <a:ext cx="1072736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5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ปริมาณเวกเตอร์</a:t>
            </a:r>
            <a:endParaRPr lang="th-TH" altLang="en-US" sz="1500" b="1" dirty="0">
              <a:latin typeface="Arial" panose="020B0604020202020204" pitchFamily="34" charset="0"/>
            </a:endParaRPr>
          </a:p>
        </p:txBody>
      </p:sp>
      <p:sp>
        <p:nvSpPr>
          <p:cNvPr id="16" name="AutoShape 32">
            <a:extLst>
              <a:ext uri="{FF2B5EF4-FFF2-40B4-BE49-F238E27FC236}">
                <a16:creationId xmlns:a16="http://schemas.microsoft.com/office/drawing/2014/main" id="{4AFBAD26-65E0-4F46-B4DE-B9F557729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9136" y="1645834"/>
            <a:ext cx="564356" cy="257175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28575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7" name="Text Box 33">
            <a:extLst>
              <a:ext uri="{FF2B5EF4-FFF2-40B4-BE49-F238E27FC236}">
                <a16:creationId xmlns:a16="http://schemas.microsoft.com/office/drawing/2014/main" id="{57401D36-1CF8-41E2-BBEC-BE98D8D2A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7761" y="1495643"/>
            <a:ext cx="6572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altLang="en-US" sz="1200" dirty="0">
              <a:solidFill>
                <a:srgbClr val="FF33CC"/>
              </a:solidFill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2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ระยะทาง</a:t>
            </a:r>
            <a:endParaRPr lang="th-TH" altLang="en-US" sz="1350" b="1" dirty="0">
              <a:latin typeface="Arial" panose="020B0604020202020204" pitchFamily="34" charset="0"/>
            </a:endParaRPr>
          </a:p>
        </p:txBody>
      </p:sp>
      <p:sp>
        <p:nvSpPr>
          <p:cNvPr id="18" name="AutoShape 22">
            <a:extLst>
              <a:ext uri="{FF2B5EF4-FFF2-40B4-BE49-F238E27FC236}">
                <a16:creationId xmlns:a16="http://schemas.microsoft.com/office/drawing/2014/main" id="{52B87B24-9783-4921-B6D9-85EE7A478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7069" y="2234393"/>
            <a:ext cx="564356" cy="257175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28575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9" name="Text Box 21">
            <a:extLst>
              <a:ext uri="{FF2B5EF4-FFF2-40B4-BE49-F238E27FC236}">
                <a16:creationId xmlns:a16="http://schemas.microsoft.com/office/drawing/2014/main" id="{3B2E47EA-1898-45EA-9886-DB23FFA10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5614" y="2250573"/>
            <a:ext cx="601520" cy="21711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2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อัตราเร็ว</a:t>
            </a:r>
            <a:endParaRPr lang="th-TH" altLang="en-US" sz="1350" b="1" dirty="0">
              <a:latin typeface="Arial" panose="020B0604020202020204" pitchFamily="34" charset="0"/>
            </a:endParaRPr>
          </a:p>
        </p:txBody>
      </p:sp>
      <p:sp>
        <p:nvSpPr>
          <p:cNvPr id="20" name="AutoShape 20">
            <a:extLst>
              <a:ext uri="{FF2B5EF4-FFF2-40B4-BE49-F238E27FC236}">
                <a16:creationId xmlns:a16="http://schemas.microsoft.com/office/drawing/2014/main" id="{BC073E57-BE74-492F-8F10-EBBAAB097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565" y="3095493"/>
            <a:ext cx="564356" cy="257175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28575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21" name="Text Box 19">
            <a:extLst>
              <a:ext uri="{FF2B5EF4-FFF2-40B4-BE49-F238E27FC236}">
                <a16:creationId xmlns:a16="http://schemas.microsoft.com/office/drawing/2014/main" id="{D80FCE74-CB19-4141-8A01-59F274AFB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1565" y="3099790"/>
            <a:ext cx="6572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2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การกระจัด</a:t>
            </a:r>
            <a:endParaRPr lang="th-TH" altLang="en-US" sz="1350" b="1" dirty="0">
              <a:latin typeface="Arial" panose="020B0604020202020204" pitchFamily="34" charset="0"/>
            </a:endParaRPr>
          </a:p>
        </p:txBody>
      </p:sp>
      <p:sp>
        <p:nvSpPr>
          <p:cNvPr id="22" name="AutoShape 18">
            <a:extLst>
              <a:ext uri="{FF2B5EF4-FFF2-40B4-BE49-F238E27FC236}">
                <a16:creationId xmlns:a16="http://schemas.microsoft.com/office/drawing/2014/main" id="{0553D7FE-CCD5-4221-B18A-981F947F779D}"/>
              </a:ext>
            </a:extLst>
          </p:cNvPr>
          <p:cNvSpPr>
            <a:spLocks/>
          </p:cNvSpPr>
          <p:nvPr/>
        </p:nvSpPr>
        <p:spPr bwMode="auto">
          <a:xfrm flipV="1">
            <a:off x="2791187" y="3227757"/>
            <a:ext cx="457917" cy="1100673"/>
          </a:xfrm>
          <a:prstGeom prst="leftBracket">
            <a:avLst>
              <a:gd name="adj" fmla="val 195602"/>
            </a:avLst>
          </a:prstGeom>
          <a:noFill/>
          <a:ln w="28575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24" name="AutoShape 16">
            <a:extLst>
              <a:ext uri="{FF2B5EF4-FFF2-40B4-BE49-F238E27FC236}">
                <a16:creationId xmlns:a16="http://schemas.microsoft.com/office/drawing/2014/main" id="{08A8D184-7363-439A-8A4D-AF891AF3E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904" y="4029615"/>
            <a:ext cx="564356" cy="257175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28575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9E74538A-419E-4411-A32D-29237AD00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2632" y="4015321"/>
            <a:ext cx="608702" cy="2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2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ความเร็ว</a:t>
            </a:r>
            <a:endParaRPr lang="th-TH" altLang="en-US" sz="1350" b="1" dirty="0">
              <a:latin typeface="Arial" panose="020B0604020202020204" pitchFamily="34" charset="0"/>
            </a:endParaRPr>
          </a:p>
        </p:txBody>
      </p:sp>
      <p:sp>
        <p:nvSpPr>
          <p:cNvPr id="26" name="AutoShape 14">
            <a:extLst>
              <a:ext uri="{FF2B5EF4-FFF2-40B4-BE49-F238E27FC236}">
                <a16:creationId xmlns:a16="http://schemas.microsoft.com/office/drawing/2014/main" id="{88A61D68-C0F8-4A87-B1D8-6F5B1F94A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052" y="4843944"/>
            <a:ext cx="564356" cy="257175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28575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2A56AD4E-4E6D-4187-917E-11B58E1D2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721" y="4876256"/>
            <a:ext cx="6572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2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ความเร่ง</a:t>
            </a:r>
            <a:endParaRPr lang="th-TH" altLang="en-US" sz="1350" b="1" dirty="0">
              <a:latin typeface="Arial" panose="020B0604020202020204" pitchFamily="34" charset="0"/>
            </a:endParaRPr>
          </a:p>
        </p:txBody>
      </p:sp>
      <p:sp>
        <p:nvSpPr>
          <p:cNvPr id="28" name="AutoShape 12">
            <a:extLst>
              <a:ext uri="{FF2B5EF4-FFF2-40B4-BE49-F238E27FC236}">
                <a16:creationId xmlns:a16="http://schemas.microsoft.com/office/drawing/2014/main" id="{45F422C9-444B-47F6-882B-99E4D50D6160}"/>
              </a:ext>
            </a:extLst>
          </p:cNvPr>
          <p:cNvSpPr>
            <a:spLocks/>
          </p:cNvSpPr>
          <p:nvPr/>
        </p:nvSpPr>
        <p:spPr bwMode="auto">
          <a:xfrm>
            <a:off x="3240286" y="4088461"/>
            <a:ext cx="185168" cy="823532"/>
          </a:xfrm>
          <a:prstGeom prst="leftBracket">
            <a:avLst>
              <a:gd name="adj" fmla="val 182516"/>
            </a:avLst>
          </a:prstGeom>
          <a:noFill/>
          <a:ln w="19050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31" name="AutoShape 35">
            <a:extLst>
              <a:ext uri="{FF2B5EF4-FFF2-40B4-BE49-F238E27FC236}">
                <a16:creationId xmlns:a16="http://schemas.microsoft.com/office/drawing/2014/main" id="{7B35B3D8-431B-4CE5-BA8D-385CEB550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4108" y="1507030"/>
            <a:ext cx="1990590" cy="55415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35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ระยะที่วัดตามแนวการเคลื่อนที่ของวัตถุ</a:t>
            </a:r>
            <a:endParaRPr lang="en-US" altLang="en-US" sz="135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35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ที่เคลื่อนที่ได้ทั้งหมด มีหน่วยเป็นเมตร</a:t>
            </a:r>
            <a:endParaRPr lang="th-TH" altLang="en-US" sz="135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4" name="AutoShape 10">
            <a:extLst>
              <a:ext uri="{FF2B5EF4-FFF2-40B4-BE49-F238E27FC236}">
                <a16:creationId xmlns:a16="http://schemas.microsoft.com/office/drawing/2014/main" id="{557E5D15-AC9C-4447-963D-06B5CC119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2900110"/>
            <a:ext cx="2545460" cy="95773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altLang="en-US" sz="135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35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ระยะห่างระหว่างตำแหน่งเริ่มต้นกับตำแหน่งสุดท้ายตามแนวเส้นตรง มีทิศจากตำแหน่งเริ่มต้นไปยังตำแหน่งสุดท้ายเสมอ มีหน่วยเป็นเมตร </a:t>
            </a:r>
            <a:endParaRPr lang="th-TH" altLang="en-US" sz="135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5" name="AutoShape 8">
            <a:extLst>
              <a:ext uri="{FF2B5EF4-FFF2-40B4-BE49-F238E27FC236}">
                <a16:creationId xmlns:a16="http://schemas.microsoft.com/office/drawing/2014/main" id="{C6018903-D1E9-4A0E-B312-D254C4C92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7878" y="4020406"/>
            <a:ext cx="2272991" cy="47982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35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การกระจัดของวัตถุในหนึ่งหน่วยเวลา</a:t>
            </a:r>
            <a:endParaRPr lang="en-US" altLang="en-US" sz="135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35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มีหน่วยเป็นเมตรต่อวินาที</a:t>
            </a:r>
            <a:endParaRPr lang="th-TH" altLang="en-US" sz="135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AutoShape 7">
            <a:extLst>
              <a:ext uri="{FF2B5EF4-FFF2-40B4-BE49-F238E27FC236}">
                <a16:creationId xmlns:a16="http://schemas.microsoft.com/office/drawing/2014/main" id="{AE5800F9-84A7-4F7D-8452-11FB31B0F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3171" y="4754812"/>
            <a:ext cx="2137172" cy="50006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35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อัตราการเปลี่ยนแปลงของความเร็วใน</a:t>
            </a:r>
            <a:br>
              <a:rPr lang="th-TH" altLang="en-US" sz="135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</a:br>
            <a:r>
              <a:rPr lang="th-TH" altLang="en-US" sz="135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หนึ่งหน่วยเวลา มีหน่วยเป็นเมตรต่อวินาที</a:t>
            </a:r>
            <a:r>
              <a:rPr lang="en-US" altLang="en-US" sz="1350" b="1" baseline="30000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2</a:t>
            </a:r>
            <a:endParaRPr lang="en-US" altLang="en-US" sz="135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7" name="AutoShape 6">
            <a:extLst>
              <a:ext uri="{FF2B5EF4-FFF2-40B4-BE49-F238E27FC236}">
                <a16:creationId xmlns:a16="http://schemas.microsoft.com/office/drawing/2014/main" id="{A2CFB259-1333-45D9-A9BD-DE3E36CC1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7878" y="2188476"/>
            <a:ext cx="2173789" cy="47982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FF33CC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135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ระยะทางที่วัตถุเคลื่อนที่ได้ในหนึ่งหน่วยเวลา มีหน่วยเป็นเมตรต่อวินาที</a:t>
            </a:r>
            <a:endParaRPr lang="th-TH" altLang="en-US" sz="135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8" name="Arc 5">
            <a:extLst>
              <a:ext uri="{FF2B5EF4-FFF2-40B4-BE49-F238E27FC236}">
                <a16:creationId xmlns:a16="http://schemas.microsoft.com/office/drawing/2014/main" id="{0DE19F9F-48EF-48CE-8166-B6D7B2ABB9CC}"/>
              </a:ext>
            </a:extLst>
          </p:cNvPr>
          <p:cNvSpPr>
            <a:spLocks/>
          </p:cNvSpPr>
          <p:nvPr/>
        </p:nvSpPr>
        <p:spPr bwMode="auto">
          <a:xfrm rot="-7839975" flipH="1" flipV="1">
            <a:off x="1726407" y="1754982"/>
            <a:ext cx="169069" cy="33338"/>
          </a:xfrm>
          <a:custGeom>
            <a:avLst/>
            <a:gdLst>
              <a:gd name="G0" fmla="+- 0 0 0"/>
              <a:gd name="G1" fmla="+- 14536 0 0"/>
              <a:gd name="G2" fmla="+- 21600 0 0"/>
              <a:gd name="T0" fmla="*/ 15977 w 17803"/>
              <a:gd name="T1" fmla="*/ 0 h 14536"/>
              <a:gd name="T2" fmla="*/ 17803 w 17803"/>
              <a:gd name="T3" fmla="*/ 2304 h 14536"/>
              <a:gd name="T4" fmla="*/ 0 w 17803"/>
              <a:gd name="T5" fmla="*/ 14536 h 14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03" h="14536" fill="none" extrusionOk="0">
                <a:moveTo>
                  <a:pt x="15977" y="-1"/>
                </a:moveTo>
                <a:cubicBezTo>
                  <a:pt x="16637" y="725"/>
                  <a:pt x="17247" y="1495"/>
                  <a:pt x="17802" y="2304"/>
                </a:cubicBezTo>
              </a:path>
              <a:path w="17803" h="14536" stroke="0" extrusionOk="0">
                <a:moveTo>
                  <a:pt x="15977" y="-1"/>
                </a:moveTo>
                <a:cubicBezTo>
                  <a:pt x="16637" y="725"/>
                  <a:pt x="17247" y="1495"/>
                  <a:pt x="17802" y="2304"/>
                </a:cubicBezTo>
                <a:lnTo>
                  <a:pt x="0" y="14536"/>
                </a:lnTo>
                <a:close/>
              </a:path>
            </a:pathLst>
          </a:custGeom>
          <a:noFill/>
          <a:ln w="9525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39" name="AutoShape 4">
            <a:extLst>
              <a:ext uri="{FF2B5EF4-FFF2-40B4-BE49-F238E27FC236}">
                <a16:creationId xmlns:a16="http://schemas.microsoft.com/office/drawing/2014/main" id="{AF8311E6-E595-4FFF-A607-B5BE81805F6B}"/>
              </a:ext>
            </a:extLst>
          </p:cNvPr>
          <p:cNvSpPr>
            <a:spLocks/>
          </p:cNvSpPr>
          <p:nvPr/>
        </p:nvSpPr>
        <p:spPr bwMode="auto">
          <a:xfrm>
            <a:off x="3315715" y="1762852"/>
            <a:ext cx="147638" cy="569119"/>
          </a:xfrm>
          <a:prstGeom prst="leftBracket">
            <a:avLst>
              <a:gd name="adj" fmla="val 182516"/>
            </a:avLst>
          </a:prstGeom>
          <a:noFill/>
          <a:ln w="19050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40" name="Rectangle 37">
            <a:extLst>
              <a:ext uri="{FF2B5EF4-FFF2-40B4-BE49-F238E27FC236}">
                <a16:creationId xmlns:a16="http://schemas.microsoft.com/office/drawing/2014/main" id="{77421253-4F44-4706-B75A-F4C2DA7CE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1" y="10045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350"/>
          </a:p>
        </p:txBody>
      </p:sp>
      <p:sp>
        <p:nvSpPr>
          <p:cNvPr id="42" name="Rectangle 51">
            <a:extLst>
              <a:ext uri="{FF2B5EF4-FFF2-40B4-BE49-F238E27FC236}">
                <a16:creationId xmlns:a16="http://schemas.microsoft.com/office/drawing/2014/main" id="{C3A00C1D-2ED9-47DF-996D-0A7F5C516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1" y="922036"/>
            <a:ext cx="138564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600"/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GB" altLang="en-US" sz="1350">
                <a:latin typeface="Arial" panose="020B0604020202020204" pitchFamily="34" charset="0"/>
              </a:rPr>
            </a:br>
            <a:endParaRPr lang="en-GB" altLang="en-US" sz="1350">
              <a:latin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1350">
              <a:latin typeface="Arial" panose="020B0604020202020204" pitchFamily="34" charset="0"/>
            </a:endParaRPr>
          </a:p>
        </p:txBody>
      </p:sp>
      <p:sp>
        <p:nvSpPr>
          <p:cNvPr id="43" name="Rectangle 52">
            <a:extLst>
              <a:ext uri="{FF2B5EF4-FFF2-40B4-BE49-F238E27FC236}">
                <a16:creationId xmlns:a16="http://schemas.microsoft.com/office/drawing/2014/main" id="{DC803DE2-C162-4157-962E-A2802CE77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1" y="864327"/>
            <a:ext cx="138564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472679" algn="l"/>
                <a:tab pos="675085" algn="l"/>
                <a:tab pos="945356" algn="l"/>
              </a:tabLst>
            </a:pPr>
            <a:endParaRPr lang="en-GB" altLang="en-US" sz="1350"/>
          </a:p>
          <a:p>
            <a:pPr defTabSz="685800">
              <a:tabLst>
                <a:tab pos="472679" algn="l"/>
                <a:tab pos="675085" algn="l"/>
                <a:tab pos="945356" algn="l"/>
              </a:tabLst>
            </a:pPr>
            <a:br>
              <a:rPr lang="en-GB" altLang="en-US" sz="1350"/>
            </a:br>
            <a:endParaRPr lang="en-GB" altLang="en-US" sz="1350"/>
          </a:p>
          <a:p>
            <a:pPr defTabSz="685800">
              <a:tabLst>
                <a:tab pos="472679" algn="l"/>
                <a:tab pos="675085" algn="l"/>
                <a:tab pos="945356" algn="l"/>
              </a:tabLst>
            </a:pPr>
            <a:endParaRPr lang="en-GB" altLang="en-US" sz="1350"/>
          </a:p>
        </p:txBody>
      </p:sp>
      <p:sp>
        <p:nvSpPr>
          <p:cNvPr id="44" name="Rectangle 53">
            <a:extLst>
              <a:ext uri="{FF2B5EF4-FFF2-40B4-BE49-F238E27FC236}">
                <a16:creationId xmlns:a16="http://schemas.microsoft.com/office/drawing/2014/main" id="{17F8E1F2-2EB5-4B8E-B748-887EA931B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1" y="864327"/>
            <a:ext cx="138564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472679" algn="l"/>
                <a:tab pos="675085" algn="l"/>
                <a:tab pos="945356" algn="l"/>
              </a:tabLst>
            </a:pPr>
            <a:endParaRPr lang="en-GB" altLang="en-US" sz="1350"/>
          </a:p>
          <a:p>
            <a:pPr defTabSz="685800">
              <a:tabLst>
                <a:tab pos="472679" algn="l"/>
                <a:tab pos="675085" algn="l"/>
                <a:tab pos="945356" algn="l"/>
              </a:tabLst>
            </a:pPr>
            <a:br>
              <a:rPr lang="en-GB" altLang="en-US" sz="1350"/>
            </a:br>
            <a:endParaRPr lang="en-GB" altLang="en-US" sz="1350"/>
          </a:p>
          <a:p>
            <a:pPr defTabSz="685800">
              <a:tabLst>
                <a:tab pos="472679" algn="l"/>
                <a:tab pos="675085" algn="l"/>
                <a:tab pos="945356" algn="l"/>
              </a:tabLst>
            </a:pPr>
            <a:endParaRPr lang="en-GB" altLang="en-US" sz="1350"/>
          </a:p>
        </p:txBody>
      </p:sp>
      <p:sp>
        <p:nvSpPr>
          <p:cNvPr id="45" name="Rectangle 54">
            <a:extLst>
              <a:ext uri="{FF2B5EF4-FFF2-40B4-BE49-F238E27FC236}">
                <a16:creationId xmlns:a16="http://schemas.microsoft.com/office/drawing/2014/main" id="{9B409E82-AE2F-4C56-B56A-BFAEBB05D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201" y="481328"/>
            <a:ext cx="320863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90011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>
              <a:tabLst>
                <a:tab pos="472679" algn="l"/>
                <a:tab pos="675085" algn="l"/>
                <a:tab pos="945356" algn="l"/>
              </a:tabLst>
            </a:pPr>
            <a:endParaRPr lang="en-GB" altLang="en-US" sz="1350" dirty="0">
              <a:solidFill>
                <a:srgbClr val="0070C0"/>
              </a:solidFill>
            </a:endParaRPr>
          </a:p>
          <a:p>
            <a:pPr algn="ctr" defTabSz="685800">
              <a:tabLst>
                <a:tab pos="472679" algn="l"/>
                <a:tab pos="675085" algn="l"/>
                <a:tab pos="945356" algn="l"/>
              </a:tabLst>
            </a:pPr>
            <a:r>
              <a:rPr lang="th-TH" altLang="en-US" b="1" dirty="0">
                <a:solidFill>
                  <a:srgbClr val="0070C0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ผังมโนทัศน์ ปริมาณที่เกี่ยวข้องกับการเคลื่อนที่</a:t>
            </a:r>
            <a:endParaRPr lang="th-TH" altLang="en-US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A12C9125-C3F1-4E11-B5CA-F7F1B6E7CC31}"/>
              </a:ext>
            </a:extLst>
          </p:cNvPr>
          <p:cNvCxnSpPr>
            <a:stCxn id="16" idx="3"/>
            <a:endCxn id="31" idx="1"/>
          </p:cNvCxnSpPr>
          <p:nvPr/>
        </p:nvCxnSpPr>
        <p:spPr>
          <a:xfrm>
            <a:off x="4033492" y="1774422"/>
            <a:ext cx="640616" cy="9685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ตัวเชื่อมต่อตรง 45">
            <a:extLst>
              <a:ext uri="{FF2B5EF4-FFF2-40B4-BE49-F238E27FC236}">
                <a16:creationId xmlns:a16="http://schemas.microsoft.com/office/drawing/2014/main" id="{A64064CE-4D83-48F6-939E-C75CD43C13CD}"/>
              </a:ext>
            </a:extLst>
          </p:cNvPr>
          <p:cNvCxnSpPr/>
          <p:nvPr/>
        </p:nvCxnSpPr>
        <p:spPr>
          <a:xfrm>
            <a:off x="4045684" y="2361209"/>
            <a:ext cx="640616" cy="9685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ตัวเชื่อมต่อตรง 46">
            <a:extLst>
              <a:ext uri="{FF2B5EF4-FFF2-40B4-BE49-F238E27FC236}">
                <a16:creationId xmlns:a16="http://schemas.microsoft.com/office/drawing/2014/main" id="{3FFB0BB2-22ED-481C-9D6D-B5F0F6E5B758}"/>
              </a:ext>
            </a:extLst>
          </p:cNvPr>
          <p:cNvCxnSpPr>
            <a:cxnSpLocks/>
          </p:cNvCxnSpPr>
          <p:nvPr/>
        </p:nvCxnSpPr>
        <p:spPr>
          <a:xfrm>
            <a:off x="3776374" y="3242386"/>
            <a:ext cx="897734" cy="2495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ตัวเชื่อมต่อตรง 47">
            <a:extLst>
              <a:ext uri="{FF2B5EF4-FFF2-40B4-BE49-F238E27FC236}">
                <a16:creationId xmlns:a16="http://schemas.microsoft.com/office/drawing/2014/main" id="{4E8D53F6-E85E-493C-8F3F-B8A6761B5910}"/>
              </a:ext>
            </a:extLst>
          </p:cNvPr>
          <p:cNvCxnSpPr/>
          <p:nvPr/>
        </p:nvCxnSpPr>
        <p:spPr>
          <a:xfrm>
            <a:off x="4022555" y="4207455"/>
            <a:ext cx="640616" cy="9685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ตัวเชื่อมต่อตรง 48">
            <a:extLst>
              <a:ext uri="{FF2B5EF4-FFF2-40B4-BE49-F238E27FC236}">
                <a16:creationId xmlns:a16="http://schemas.microsoft.com/office/drawing/2014/main" id="{94D21381-47DD-4921-8C62-4541D0388C44}"/>
              </a:ext>
            </a:extLst>
          </p:cNvPr>
          <p:cNvCxnSpPr/>
          <p:nvPr/>
        </p:nvCxnSpPr>
        <p:spPr>
          <a:xfrm>
            <a:off x="4011751" y="4995159"/>
            <a:ext cx="640616" cy="9685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372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4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B25D048-BE72-4753-8D21-E169634DA66D}"/>
              </a:ext>
            </a:extLst>
          </p:cNvPr>
          <p:cNvSpPr/>
          <p:nvPr/>
        </p:nvSpPr>
        <p:spPr>
          <a:xfrm>
            <a:off x="1278384" y="1489784"/>
            <a:ext cx="1518082" cy="985421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en-GB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9296D32D-CDC9-4598-BFC6-9CFC7ACE87EA}"/>
              </a:ext>
            </a:extLst>
          </p:cNvPr>
          <p:cNvSpPr txBox="1"/>
          <p:nvPr/>
        </p:nvSpPr>
        <p:spPr>
          <a:xfrm>
            <a:off x="978764" y="2322065"/>
            <a:ext cx="2130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B5BA46F1-291F-40B1-B071-70D6E7DC23C6}"/>
              </a:ext>
            </a:extLst>
          </p:cNvPr>
          <p:cNvSpPr txBox="1"/>
          <p:nvPr/>
        </p:nvSpPr>
        <p:spPr>
          <a:xfrm>
            <a:off x="1005396" y="1336644"/>
            <a:ext cx="2130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B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62C1A09-80DA-48DF-BA44-F61A59B6AA53}"/>
              </a:ext>
            </a:extLst>
          </p:cNvPr>
          <p:cNvSpPr txBox="1"/>
          <p:nvPr/>
        </p:nvSpPr>
        <p:spPr>
          <a:xfrm>
            <a:off x="2763175" y="1336644"/>
            <a:ext cx="2130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C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99A0825D-3A84-4F09-9CDD-5B6959FCA5C6}"/>
              </a:ext>
            </a:extLst>
          </p:cNvPr>
          <p:cNvSpPr txBox="1"/>
          <p:nvPr/>
        </p:nvSpPr>
        <p:spPr>
          <a:xfrm>
            <a:off x="2789808" y="2322065"/>
            <a:ext cx="2263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D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5A3E2ABB-16AD-4A55-A8BA-F5926FF04ED4}"/>
              </a:ext>
            </a:extLst>
          </p:cNvPr>
          <p:cNvSpPr txBox="1"/>
          <p:nvPr/>
        </p:nvSpPr>
        <p:spPr>
          <a:xfrm>
            <a:off x="719091" y="1830678"/>
            <a:ext cx="5526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30 m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84EC538E-1484-48DE-B34C-64EE3DF408A6}"/>
              </a:ext>
            </a:extLst>
          </p:cNvPr>
          <p:cNvSpPr txBox="1"/>
          <p:nvPr/>
        </p:nvSpPr>
        <p:spPr>
          <a:xfrm>
            <a:off x="1824362" y="1212784"/>
            <a:ext cx="5911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40m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585BE1CC-C5CF-479A-90C7-B8DA0DA81E1E}"/>
              </a:ext>
            </a:extLst>
          </p:cNvPr>
          <p:cNvSpPr txBox="1"/>
          <p:nvPr/>
        </p:nvSpPr>
        <p:spPr>
          <a:xfrm>
            <a:off x="3249228" y="1056999"/>
            <a:ext cx="488937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สนามสี่เหลี่ยมผืนผ้าขนาด 30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 x 40 m</a:t>
            </a:r>
          </a:p>
          <a:p>
            <a:pPr defTabSz="685800"/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จงตอบคำถามต่อไปนี้</a:t>
            </a:r>
          </a:p>
          <a:p>
            <a:pPr defTabSz="685800"/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1.ระยะทาง จาก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.........................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</a:p>
          <a:p>
            <a:pPr defTabSz="685800"/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2.การกระจัด จาก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.........................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  <a:endParaRPr lang="th-TH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/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3.ระยะทาง จาก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</a:p>
          <a:p>
            <a:pPr defTabSz="685800"/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การกระจัด จาก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ถึง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</a:p>
          <a:p>
            <a:pPr defTabSz="685800"/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ระยะทาง จาก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ไป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</a:p>
          <a:p>
            <a:pPr defTabSz="685800"/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การกระจัด จาก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..................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</a:p>
          <a:p>
            <a:pPr defTabSz="685800"/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ระยะทาง จาก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ไป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ไป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ครบรอบ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</a:p>
          <a:p>
            <a:pPr defTabSz="685800"/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การกระจัด จาก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ไป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ครบรอบ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</a:t>
            </a:r>
            <a:r>
              <a:rPr lang="en-GB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</a:p>
          <a:p>
            <a:pPr defTabSz="685800"/>
            <a:endParaRPr lang="en-GB" b="1" dirty="0">
              <a:solidFill>
                <a:prstClr val="black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/>
            <a:endParaRPr lang="en-GB" b="1" dirty="0">
              <a:solidFill>
                <a:prstClr val="black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342900" indent="-342900" defTabSz="685800">
              <a:buFontTx/>
              <a:buAutoNum type="arabicPeriod"/>
            </a:pPr>
            <a:endParaRPr lang="en-GB" b="1" dirty="0">
              <a:solidFill>
                <a:prstClr val="black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6D818496-5118-448E-9B4F-6FF64E814B4F}"/>
              </a:ext>
            </a:extLst>
          </p:cNvPr>
          <p:cNvSpPr txBox="1"/>
          <p:nvPr/>
        </p:nvSpPr>
        <p:spPr>
          <a:xfrm>
            <a:off x="496558" y="4235854"/>
            <a:ext cx="7803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ถ้าวิ่งจาก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ใช้เวลา 3 วินาที 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9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อัตราเร็วในการวิ่ง จาก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มีค่า....................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...................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  <a:endParaRPr lang="th-TH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/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                         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 10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ความเร็ว ในการวิ่ง จาก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มีค่า......................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................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  <a:endParaRPr lang="th-TH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/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ถ้าวิ่งจาก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ถึง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ใช้เวลา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วินาที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11.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อัตราเร็วในการวิ่ง จาก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มีค่า......................................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</a:p>
          <a:p>
            <a:pPr defTabSz="685800"/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                                    12.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ความเร็วในการวิ่งจาก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B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ถึง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มีค่า........................................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  <a:endParaRPr lang="th-TH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/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ถ้าวิ่งจาก 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ไปตามเส้นรอบรูป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ครบรอบ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ใช้เวลา 10 วินาที    13. อัตราเร็วในการเคลื่อนที่ครบรอบมีค่า......................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  <a:endParaRPr lang="th-TH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/>
            <a:r>
              <a:rPr lang="th-TH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                                                       14. ความเร็วในการเคลื่อนที่ครบรอบมีค่า.......................</a:t>
            </a:r>
            <a:r>
              <a:rPr lang="en-GB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576CDB36-9472-4CDF-A7E9-614209DFFC21}"/>
              </a:ext>
            </a:extLst>
          </p:cNvPr>
          <p:cNvSpPr txBox="1"/>
          <p:nvPr/>
        </p:nvSpPr>
        <p:spPr>
          <a:xfrm>
            <a:off x="292894" y="933138"/>
            <a:ext cx="97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th-TH" sz="2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ตัวอย่างที่4</a:t>
            </a:r>
            <a:endParaRPr lang="en-GB" sz="2000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1882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B25D048-BE72-4753-8D21-E169634DA66D}"/>
              </a:ext>
            </a:extLst>
          </p:cNvPr>
          <p:cNvSpPr/>
          <p:nvPr/>
        </p:nvSpPr>
        <p:spPr>
          <a:xfrm>
            <a:off x="1278384" y="1489784"/>
            <a:ext cx="1518082" cy="985421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9296D32D-CDC9-4598-BFC6-9CFC7ACE87EA}"/>
              </a:ext>
            </a:extLst>
          </p:cNvPr>
          <p:cNvSpPr txBox="1"/>
          <p:nvPr/>
        </p:nvSpPr>
        <p:spPr>
          <a:xfrm>
            <a:off x="978764" y="2322065"/>
            <a:ext cx="2130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B5BA46F1-291F-40B1-B071-70D6E7DC23C6}"/>
              </a:ext>
            </a:extLst>
          </p:cNvPr>
          <p:cNvSpPr txBox="1"/>
          <p:nvPr/>
        </p:nvSpPr>
        <p:spPr>
          <a:xfrm>
            <a:off x="1005396" y="1336644"/>
            <a:ext cx="2130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B62C1A09-80DA-48DF-BA44-F61A59B6AA53}"/>
              </a:ext>
            </a:extLst>
          </p:cNvPr>
          <p:cNvSpPr txBox="1"/>
          <p:nvPr/>
        </p:nvSpPr>
        <p:spPr>
          <a:xfrm>
            <a:off x="2763175" y="1336644"/>
            <a:ext cx="2130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99A0825D-3A84-4F09-9CDD-5B6959FCA5C6}"/>
              </a:ext>
            </a:extLst>
          </p:cNvPr>
          <p:cNvSpPr txBox="1"/>
          <p:nvPr/>
        </p:nvSpPr>
        <p:spPr>
          <a:xfrm>
            <a:off x="2789808" y="2322065"/>
            <a:ext cx="2263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5A3E2ABB-16AD-4A55-A8BA-F5926FF04ED4}"/>
              </a:ext>
            </a:extLst>
          </p:cNvPr>
          <p:cNvSpPr txBox="1"/>
          <p:nvPr/>
        </p:nvSpPr>
        <p:spPr>
          <a:xfrm>
            <a:off x="719091" y="1830678"/>
            <a:ext cx="5526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 m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84EC538E-1484-48DE-B34C-64EE3DF408A6}"/>
              </a:ext>
            </a:extLst>
          </p:cNvPr>
          <p:cNvSpPr txBox="1"/>
          <p:nvPr/>
        </p:nvSpPr>
        <p:spPr>
          <a:xfrm>
            <a:off x="1824362" y="1212784"/>
            <a:ext cx="5911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กล่องข้อความ 10">
                <a:extLst>
                  <a:ext uri="{FF2B5EF4-FFF2-40B4-BE49-F238E27FC236}">
                    <a16:creationId xmlns:a16="http://schemas.microsoft.com/office/drawing/2014/main" id="{585BE1CC-C5CF-479A-90C7-B8DA0DA81E1E}"/>
                  </a:ext>
                </a:extLst>
              </p:cNvPr>
              <p:cNvSpPr txBox="1"/>
              <p:nvPr/>
            </p:nvSpPr>
            <p:spPr>
              <a:xfrm>
                <a:off x="3249228" y="1056999"/>
                <a:ext cx="4889377" cy="3908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สนามสี่เหลี่ยมผืนผ้าขนาด 30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 x 40 m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จงตอบคำถามต่อไปนี้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1.ระยะทาง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..................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30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..........................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2.การกระจัด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..................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30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............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</a:t>
                </a:r>
                <a:endParaRPr kumimoji="0" lang="th-TH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H Sarabun New" panose="020B0500040200020003" pitchFamily="34" charset="-34"/>
                  <a:ea typeface="+mn-ea"/>
                  <a:cs typeface="TH Sarabun New" panose="020B0500040200020003" pitchFamily="34" charset="-34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3.ระยะทาง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ถึง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C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..................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70.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...(30+40).........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</a:t>
                </a:r>
              </a:p>
              <a:p>
                <a:pPr defTabSz="685800"/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4.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การกระจัด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ถึง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C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..................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50</a:t>
                </a:r>
                <a14:m>
                  <m:oMath xmlns:m="http://schemas.openxmlformats.org/officeDocument/2006/math">
                    <m:r>
                      <a:rPr lang="en-GB" sz="1200" b="1" i="0" smtClean="0">
                        <a:latin typeface="Cambria Math" panose="02040503050406030204" pitchFamily="18" charset="0"/>
                      </a:rPr>
                      <m:t>….(</m:t>
                    </m:r>
                    <m:rad>
                      <m:radPr>
                        <m:degHide m:val="on"/>
                        <m:ctrlPr>
                          <a:rPr lang="en-GB" sz="1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200" i="1"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  <m:sup>
                            <m:r>
                              <a:rPr lang="en-GB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200" i="1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  <m:sup>
                            <m:r>
                              <a:rPr lang="en-GB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GB" sz="1200" dirty="0"/>
                  <a:t>)……..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5.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ระยะทาง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ไป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C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ถึง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D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100.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...(30+40+30)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6.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การกระจัด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C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ถึง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D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40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...............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7.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ระยะทาง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ไป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C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ไป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D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ถึง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ครบรอบ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…………..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140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8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การกระจัด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C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ไป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D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ถึง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ครบรอบ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</a:t>
                </a: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0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New" panose="020B0500040200020003" pitchFamily="34" charset="-34"/>
                  <a:ea typeface="+mn-ea"/>
                  <a:cs typeface="TH Sarabun New" panose="020B0500040200020003" pitchFamily="34" charset="-34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New" panose="020B0500040200020003" pitchFamily="34" charset="-34"/>
                  <a:ea typeface="+mn-ea"/>
                  <a:cs typeface="TH Sarabun New" panose="020B0500040200020003" pitchFamily="34" charset="-34"/>
                </a:endParaRPr>
              </a:p>
              <a:p>
                <a:pPr marL="342900" marR="0" lvl="0" indent="-34290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New" panose="020B0500040200020003" pitchFamily="34" charset="-34"/>
                  <a:ea typeface="+mn-ea"/>
                  <a:cs typeface="TH Sarabun New" panose="020B0500040200020003" pitchFamily="34" charset="-34"/>
                </a:endParaRPr>
              </a:p>
            </p:txBody>
          </p:sp>
        </mc:Choice>
        <mc:Fallback xmlns="">
          <p:sp>
            <p:nvSpPr>
              <p:cNvPr id="11" name="กล่องข้อความ 10">
                <a:extLst>
                  <a:ext uri="{FF2B5EF4-FFF2-40B4-BE49-F238E27FC236}">
                    <a16:creationId xmlns:a16="http://schemas.microsoft.com/office/drawing/2014/main" id="{585BE1CC-C5CF-479A-90C7-B8DA0DA81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9228" y="1056999"/>
                <a:ext cx="4889377" cy="3908762"/>
              </a:xfrm>
              <a:prstGeom prst="rect">
                <a:avLst/>
              </a:prstGeom>
              <a:blipFill>
                <a:blip r:embed="rId2"/>
                <a:stretch>
                  <a:fillRect l="-998" t="-7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กล่องข้อความ 11">
                <a:extLst>
                  <a:ext uri="{FF2B5EF4-FFF2-40B4-BE49-F238E27FC236}">
                    <a16:creationId xmlns:a16="http://schemas.microsoft.com/office/drawing/2014/main" id="{6D818496-5118-448E-9B4F-6FF64E814B4F}"/>
                  </a:ext>
                </a:extLst>
              </p:cNvPr>
              <p:cNvSpPr txBox="1"/>
              <p:nvPr/>
            </p:nvSpPr>
            <p:spPr>
              <a:xfrm>
                <a:off x="496558" y="4235854"/>
                <a:ext cx="7803472" cy="1940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ถ้าวิ่งจาก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B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ใช้เวลา 3 วินาที 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      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9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 อัตราเร็วในการวิ่ง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มีค่า....................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10.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m/s</a:t>
                </a:r>
                <a:endParaRPr kumimoji="0" lang="th-TH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H Sarabun New" panose="020B0500040200020003" pitchFamily="34" charset="-34"/>
                  <a:ea typeface="+mn-ea"/>
                  <a:cs typeface="TH Sarabun New" panose="020B0500040200020003" pitchFamily="34" charset="-34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                                         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        10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 ความเร็ว ในการวิ่ง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มีค่า....................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10.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m/s</a:t>
                </a:r>
                <a:endParaRPr kumimoji="0" lang="th-TH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H Sarabun New" panose="020B0500040200020003" pitchFamily="34" charset="-34"/>
                  <a:ea typeface="+mn-ea"/>
                  <a:cs typeface="TH Sarabun New" panose="020B0500040200020003" pitchFamily="34" charset="-34"/>
                </a:endParaRPr>
              </a:p>
              <a:p>
                <a:pPr lvl="0" defTabSz="685800"/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ถ้าวิ่งจาก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B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ถึง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C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ใช้เวลา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5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วินาที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 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11.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อัตราเร็วในการวิ่ง 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ถึง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C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มีค่า........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14……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𝟕𝟎</m:t>
                        </m:r>
                      </m:num>
                      <m:den>
                        <m:r>
                          <a:rPr lang="en-GB" sz="1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)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m/s</a:t>
                </a:r>
              </a:p>
              <a:p>
                <a:pPr defTabSz="685800"/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                                                    12.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ความเร็วในการวิ่งจาก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B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ถึง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C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มีค่า..........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10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…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….(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)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m/s</a:t>
                </a:r>
                <a:endParaRPr kumimoji="0" lang="th-TH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H Sarabun New" panose="020B0500040200020003" pitchFamily="34" charset="-34"/>
                  <a:ea typeface="+mn-ea"/>
                  <a:cs typeface="TH Sarabun New" panose="020B0500040200020003" pitchFamily="34" charset="-34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ถ้าวิ่งจาก 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A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ไปตามเส้นรอบรูป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ครบรอบ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ใช้เวลา 10 วินาที    13. อัตราเร็วในการเคลื่อนที่ครบรอบมีค่า......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14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m/s</a:t>
                </a:r>
                <a:endParaRPr kumimoji="0" lang="th-TH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H Sarabun New" panose="020B0500040200020003" pitchFamily="34" charset="-34"/>
                  <a:ea typeface="+mn-ea"/>
                  <a:cs typeface="TH Sarabun New" panose="020B0500040200020003" pitchFamily="34" charset="-34"/>
                </a:endParaRPr>
              </a:p>
              <a:p>
                <a:pPr lvl="0" defTabSz="685800"/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                                                                         14. ความเร็วในการเคลื่อนที่ครบรอบมีค่า........</a:t>
                </a:r>
                <a:r>
                  <a:rPr lang="en-GB" b="1" dirty="0">
                    <a:solidFill>
                      <a:srgbClr val="FF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 </a:t>
                </a:r>
                <a:r>
                  <a:rPr lang="en-GB" sz="2800" b="1" dirty="0">
                    <a:solidFill>
                      <a:srgbClr val="FF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0</a:t>
                </a:r>
                <a:r>
                  <a:rPr kumimoji="0" lang="th-T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........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rPr>
                  <a:t>m/s</a:t>
                </a:r>
              </a:p>
            </p:txBody>
          </p:sp>
        </mc:Choice>
        <mc:Fallback xmlns="">
          <p:sp>
            <p:nvSpPr>
              <p:cNvPr id="12" name="กล่องข้อความ 11">
                <a:extLst>
                  <a:ext uri="{FF2B5EF4-FFF2-40B4-BE49-F238E27FC236}">
                    <a16:creationId xmlns:a16="http://schemas.microsoft.com/office/drawing/2014/main" id="{6D818496-5118-448E-9B4F-6FF64E814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558" y="4235854"/>
                <a:ext cx="7803472" cy="1940275"/>
              </a:xfrm>
              <a:prstGeom prst="rect">
                <a:avLst/>
              </a:prstGeom>
              <a:blipFill>
                <a:blip r:embed="rId3"/>
                <a:stretch>
                  <a:fillRect l="-625" t="-1887" b="-8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576CDB36-9472-4CDF-A7E9-614209DFFC21}"/>
              </a:ext>
            </a:extLst>
          </p:cNvPr>
          <p:cNvSpPr txBox="1"/>
          <p:nvPr/>
        </p:nvSpPr>
        <p:spPr>
          <a:xfrm>
            <a:off x="292894" y="933138"/>
            <a:ext cx="97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ตัวอย่างที่4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36397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6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18708B9F-7966-4773-8CDA-121CAE976D92}"/>
              </a:ext>
            </a:extLst>
          </p:cNvPr>
          <p:cNvSpPr txBox="1"/>
          <p:nvPr/>
        </p:nvSpPr>
        <p:spPr>
          <a:xfrm>
            <a:off x="1313168" y="619602"/>
            <a:ext cx="7548892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ให้นักเรียน    เขียนตัวอย่างที่ 5 </a:t>
            </a:r>
            <a:r>
              <a:rPr lang="en-GB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แต่ให้เปลี่ยนรูปเป็นสี่เหลี่ยมจัตุรัส</a:t>
            </a:r>
            <a:r>
              <a:rPr lang="en-GB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กำหนดขนาดเองค่ะ </a:t>
            </a:r>
            <a:endParaRPr lang="en-GB" sz="2800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en-GB" sz="2800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โดยคำถามจะต้องมีการหาค่า (1)ระยะทาง (2) การกระจัด คล้ายตัวอย่างที่ 3</a:t>
            </a:r>
          </a:p>
          <a:p>
            <a:endParaRPr lang="en-GB" sz="2800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มีการกำหนด เวลา เพื่อหา(3)อัตราเร็วและ(4)ความเร็ว (ทำลงสมุด ค่ะ )</a:t>
            </a:r>
          </a:p>
          <a:p>
            <a:endParaRPr lang="en-GB" sz="1350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A58A4EC-0ACF-474D-846C-EA5250CC6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408" y="3567665"/>
            <a:ext cx="4265771" cy="231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46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18708B9F-7966-4773-8CDA-121CAE976D92}"/>
              </a:ext>
            </a:extLst>
          </p:cNvPr>
          <p:cNvSpPr txBox="1"/>
          <p:nvPr/>
        </p:nvSpPr>
        <p:spPr>
          <a:xfrm>
            <a:off x="1174434" y="3429000"/>
            <a:ext cx="6948486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ให้นักเรียน    เขียนตัวอย่างที่ 6 เองโดยให้เปลี่ยนรูปเป็นวงกลม (กำหนดรัศมีเอง)</a:t>
            </a:r>
          </a:p>
          <a:p>
            <a:pPr defTabSz="685800"/>
            <a:endParaRPr lang="th-TH" sz="2800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/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โดยคำถามจะต้องมีการหาค่า(1) ระยะทาง (2) การกระจัด</a:t>
            </a:r>
          </a:p>
          <a:p>
            <a:pPr defTabSz="685800"/>
            <a:endParaRPr lang="th-TH" sz="2800" b="1" dirty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defTabSz="685800"/>
            <a:r>
              <a:rPr lang="th-TH" sz="28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มีการกำหนด เวลา เพื่อหา(3)อัตราเร็ว(4)ความเร็ว (ทำลงสมุด ค่ะ )</a:t>
            </a:r>
          </a:p>
          <a:p>
            <a:pPr defTabSz="685800"/>
            <a:endParaRPr lang="en-GB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5EB9D5A-E0AC-47D4-B22C-29C8ECADF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454">
            <a:off x="3025471" y="399328"/>
            <a:ext cx="2770635" cy="282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627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E0740180-7CCD-44C0-9BB4-81911200E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4091"/>
            <a:ext cx="9143999" cy="2993420"/>
          </a:xfrm>
          <a:prstGeom prst="rect">
            <a:avLst/>
          </a:prstGeom>
        </p:spPr>
      </p:pic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1B1C34C0-9CC8-43E1-8B39-FD9DAA5CF1AE}"/>
              </a:ext>
            </a:extLst>
          </p:cNvPr>
          <p:cNvSpPr txBox="1"/>
          <p:nvPr/>
        </p:nvSpPr>
        <p:spPr>
          <a:xfrm>
            <a:off x="1242646" y="3429000"/>
            <a:ext cx="3751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เนื้อหาสำหรับวันนี้....ระยะทาง ...</a:t>
            </a:r>
          </a:p>
          <a:p>
            <a:r>
              <a:rPr lang="th-TH" sz="2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การกระจัด....อัตราเร็ว....ความเร็ว....เข้าใจบ้างไหมคะ...............</a:t>
            </a:r>
            <a:endParaRPr lang="en-GB" sz="2400" b="1" dirty="0">
              <a:solidFill>
                <a:schemeClr val="bg1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0550E598-6C66-4719-B0D1-E99391508F4F}"/>
              </a:ext>
            </a:extLst>
          </p:cNvPr>
          <p:cNvSpPr txBox="1"/>
          <p:nvPr/>
        </p:nvSpPr>
        <p:spPr>
          <a:xfrm>
            <a:off x="6972300" y="621792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See you next week</a:t>
            </a:r>
          </a:p>
        </p:txBody>
      </p:sp>
    </p:spTree>
    <p:extLst>
      <p:ext uri="{BB962C8B-B14F-4D97-AF65-F5344CB8AC3E}">
        <p14:creationId xmlns:p14="http://schemas.microsoft.com/office/powerpoint/2010/main" val="2427203489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1878</Words>
  <Application>Microsoft Office PowerPoint</Application>
  <PresentationFormat>นำเสนอทางหน้าจอ (4:3)</PresentationFormat>
  <Paragraphs>229</Paragraphs>
  <Slides>15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15</vt:i4>
      </vt:variant>
    </vt:vector>
  </HeadingPairs>
  <TitlesOfParts>
    <vt:vector size="23" baseType="lpstr">
      <vt:lpstr>Angsana New</vt:lpstr>
      <vt:lpstr>Arial</vt:lpstr>
      <vt:lpstr>Calibri</vt:lpstr>
      <vt:lpstr>Calibri Light</vt:lpstr>
      <vt:lpstr>Cambria Math</vt:lpstr>
      <vt:lpstr>JasmineUPC</vt:lpstr>
      <vt:lpstr>TH Sarabun New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สุจิตรา ศรีรอต</dc:creator>
  <cp:lastModifiedBy>สุจิตรา ศรีรอต</cp:lastModifiedBy>
  <cp:revision>28</cp:revision>
  <dcterms:created xsi:type="dcterms:W3CDTF">2020-05-18T14:38:36Z</dcterms:created>
  <dcterms:modified xsi:type="dcterms:W3CDTF">2020-07-03T03:34:07Z</dcterms:modified>
</cp:coreProperties>
</file>