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844675"/>
            <a:ext cx="5761037" cy="6477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th-TH" noProof="0" smtClean="0"/>
              <a:t>คลิกเพื่อแก้ไขลักษณะชื่อเรื่องต้นแบบ</a:t>
            </a:r>
            <a:endParaRPr lang="th-TH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2708275"/>
            <a:ext cx="7058025" cy="25209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th-TH" noProof="0" smtClean="0"/>
              <a:t>คลิกเพื่อแก้ไขลักษณะชื่อเรื่องรองต้นแบบ</a:t>
            </a:r>
            <a:endParaRPr lang="th-TH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268413"/>
            <a:ext cx="4279900" cy="5473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268413"/>
            <a:ext cx="4281488" cy="5473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6563" y="115888"/>
            <a:ext cx="2178050" cy="66262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115888"/>
            <a:ext cx="6383338" cy="66262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8538" y="115888"/>
            <a:ext cx="66960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  <a:endParaRPr lang="th-TH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268413"/>
            <a:ext cx="8713788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h-TH" sz="4000" dirty="0" smtClean="0"/>
              <a:t>การวิเคราะห์ข้อมูลจากแบบสอบถาม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th-TH" dirty="0" smtClean="0"/>
              <a:t>ครู</a:t>
            </a:r>
            <a:r>
              <a:rPr lang="th-TH" dirty="0" smtClean="0"/>
              <a:t>สุดา</a:t>
            </a:r>
            <a:r>
              <a:rPr lang="th-TH" dirty="0" smtClean="0"/>
              <a:t>รัตน์  คำผา</a:t>
            </a:r>
            <a:endParaRPr lang="th-TH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แจกแจงความถี่จากแบบสอบถาม</a:t>
            </a:r>
            <a:endParaRPr lang="th-TH" dirty="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 dirty="0" smtClean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 l="25293" t="22656" r="22547" b="3125"/>
          <a:stretch>
            <a:fillRect/>
          </a:stretch>
        </p:blipFill>
        <p:spPr bwMode="auto">
          <a:xfrm>
            <a:off x="257148" y="1757354"/>
            <a:ext cx="4000528" cy="3643314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 l="25293" t="22656" r="22547" b="3125"/>
          <a:stretch>
            <a:fillRect/>
          </a:stretch>
        </p:blipFill>
        <p:spPr bwMode="auto">
          <a:xfrm>
            <a:off x="409548" y="1909754"/>
            <a:ext cx="4000528" cy="3643314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 l="25293" t="22656" r="22547" b="3125"/>
          <a:stretch>
            <a:fillRect/>
          </a:stretch>
        </p:blipFill>
        <p:spPr bwMode="auto">
          <a:xfrm>
            <a:off x="561948" y="2062154"/>
            <a:ext cx="4000528" cy="3643314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 l="25293" t="22656" r="22547" b="3125"/>
          <a:stretch>
            <a:fillRect/>
          </a:stretch>
        </p:blipFill>
        <p:spPr bwMode="auto">
          <a:xfrm>
            <a:off x="714348" y="2214554"/>
            <a:ext cx="4000528" cy="3643314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 l="25842" t="22656" r="24195" b="3125"/>
          <a:stretch>
            <a:fillRect/>
          </a:stretch>
        </p:blipFill>
        <p:spPr bwMode="auto">
          <a:xfrm>
            <a:off x="5286380" y="2428868"/>
            <a:ext cx="3786214" cy="3596887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ลูกศรขวา 9"/>
          <p:cNvSpPr/>
          <p:nvPr/>
        </p:nvSpPr>
        <p:spPr>
          <a:xfrm>
            <a:off x="4786314" y="3929066"/>
            <a:ext cx="500066" cy="5715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4071934" y="4500570"/>
            <a:ext cx="117532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dirty="0" smtClean="0"/>
              <a:t>นับความถี่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1357290" y="6000768"/>
            <a:ext cx="2145139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แบบสอบถาม 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60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ชุด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กรอกข้อมูลลงใน </a:t>
            </a:r>
            <a:r>
              <a:rPr lang="en-US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Excel</a:t>
            </a:r>
            <a:endParaRPr lang="th-TH" dirty="0">
              <a:solidFill>
                <a:schemeClr val="bg1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t="17578" r="58821" b="20898"/>
          <a:stretch>
            <a:fillRect/>
          </a:stretch>
        </p:blipFill>
        <p:spPr bwMode="auto">
          <a:xfrm>
            <a:off x="1857356" y="1571612"/>
            <a:ext cx="535781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หาค่าเฉลี่ยความพึงพอใจ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t="15625" r="53880" b="15039"/>
          <a:stretch>
            <a:fillRect/>
          </a:stretch>
        </p:blipFill>
        <p:spPr bwMode="auto">
          <a:xfrm>
            <a:off x="1785918" y="1214422"/>
            <a:ext cx="600076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หาค่า </a:t>
            </a:r>
            <a:r>
              <a:rPr lang="en-US" dirty="0" smtClean="0">
                <a:solidFill>
                  <a:schemeClr val="bg1"/>
                </a:solidFill>
              </a:rPr>
              <a:t>SD </a:t>
            </a:r>
            <a:r>
              <a:rPr lang="th-TH" dirty="0" smtClean="0">
                <a:solidFill>
                  <a:schemeClr val="bg1"/>
                </a:solidFill>
              </a:rPr>
              <a:t>ความพึงพอใจ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t="17578" r="53880" b="15039"/>
          <a:stretch>
            <a:fillRect/>
          </a:stretch>
        </p:blipFill>
        <p:spPr bwMode="auto">
          <a:xfrm>
            <a:off x="1500166" y="1428736"/>
            <a:ext cx="600076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กรอกข้อมูล</a:t>
            </a:r>
            <a:r>
              <a:rPr lang="th-TH" dirty="0" smtClean="0">
                <a:solidFill>
                  <a:schemeClr val="bg1"/>
                </a:solidFill>
              </a:rPr>
              <a:t>ที่วิเคราะห์</a:t>
            </a:r>
            <a:r>
              <a:rPr lang="th-TH" dirty="0" smtClean="0">
                <a:solidFill>
                  <a:schemeClr val="bg1"/>
                </a:solidFill>
              </a:rPr>
              <a:t>แล้วลงในตาราง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4158" t="32226" r="29722" b="20898"/>
          <a:stretch>
            <a:fillRect/>
          </a:stretch>
        </p:blipFill>
        <p:spPr bwMode="auto">
          <a:xfrm>
            <a:off x="1071538" y="2000240"/>
            <a:ext cx="662583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786050" y="5572140"/>
            <a:ext cx="3323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รวม                          </a:t>
            </a:r>
            <a:r>
              <a:rPr lang="en-US" b="1" dirty="0" smtClean="0">
                <a:latin typeface="AngsanaUPC" pitchFamily="18" charset="-34"/>
                <a:cs typeface="AngsanaUPC" pitchFamily="18" charset="-34"/>
              </a:rPr>
              <a:t>3.84      0.85</a:t>
            </a:r>
            <a:endParaRPr lang="th-TH" b="1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การแปลผลข้อมูล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เมื่อได้</a:t>
            </a: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ค่าเฉลี่ยของคะแนนแต่ละข้อแล้ว  นำมาเทียบกับเกณฑ์การประเมินผล  ซึ่งมีการแปลผลตามระดับค่าเฉลี่ยจากอันตรภาคชั้น  ดังนี้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คะแนน</a:t>
            </a: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เฉลี่ยสูงกว่า 4.50 		นักเรียนมีความพึงพอใจในระดับมากที่สุด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คะแนน</a:t>
            </a: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เฉลี่ยระหว่าง 3.50-4.49 	นักเรียนมีความพึงพอใจในระดับมาก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คะแนน</a:t>
            </a: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เฉลี่ยระหว่าง 2.50-3.49 	นักเรียนมีความพึงพอใจในระดับปานกลาง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คะแนน</a:t>
            </a: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เฉลี่ยระหว่าง 1.50-2.49 	นักเรียนมีความพึงพอใจในระดับน้อย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คะแนน</a:t>
            </a:r>
            <a:r>
              <a:rPr lang="th-TH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เฉลี่ยต่ำกว่า 1.50 		นักเรียนมีความพึงพอใจในระดับน้อยที่สุด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กรอกข้อมูลการแปลผลลงในตาราง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4158" t="32226" r="29722" b="20898"/>
          <a:stretch>
            <a:fillRect/>
          </a:stretch>
        </p:blipFill>
        <p:spPr bwMode="auto">
          <a:xfrm>
            <a:off x="1071538" y="1714488"/>
            <a:ext cx="662583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215074" y="2285992"/>
            <a:ext cx="91403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dirty="0" smtClean="0">
                <a:solidFill>
                  <a:srgbClr val="FF0000"/>
                </a:solidFill>
              </a:rPr>
              <a:t>มาก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มากที่สุด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มาก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ปานกลาง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มาก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มาก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มาก</a:t>
            </a:r>
          </a:p>
          <a:p>
            <a:r>
              <a:rPr lang="th-TH" sz="2200" dirty="0" smtClean="0">
                <a:solidFill>
                  <a:srgbClr val="FF0000"/>
                </a:solidFill>
              </a:rPr>
              <a:t>มาก</a:t>
            </a:r>
            <a:endParaRPr lang="th-TH" sz="2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6050" y="533467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รวม                          </a:t>
            </a:r>
            <a:r>
              <a:rPr lang="en-US" b="1" dirty="0" smtClean="0">
                <a:latin typeface="AngsanaUPC" pitchFamily="18" charset="-34"/>
                <a:cs typeface="AngsanaUPC" pitchFamily="18" charset="-34"/>
              </a:rPr>
              <a:t>3.84      0.85     </a:t>
            </a:r>
            <a:r>
              <a:rPr lang="th-TH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มาก</a:t>
            </a:r>
            <a:endParaRPr lang="th-TH" b="1" dirty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จัดลำดับความพึงพอใจ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พิจารณาที่ ค่าเฉลี่ย และค่า 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S.D.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4158" t="32226" r="29722" b="20898"/>
          <a:stretch>
            <a:fillRect/>
          </a:stretch>
        </p:blipFill>
        <p:spPr bwMode="auto">
          <a:xfrm>
            <a:off x="1071538" y="2071678"/>
            <a:ext cx="662583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215074" y="2628497"/>
            <a:ext cx="91403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dirty="0" smtClean="0"/>
              <a:t>มาก</a:t>
            </a:r>
          </a:p>
          <a:p>
            <a:r>
              <a:rPr lang="th-TH" sz="2200" dirty="0" smtClean="0"/>
              <a:t>มากที่สุด</a:t>
            </a:r>
          </a:p>
          <a:p>
            <a:r>
              <a:rPr lang="th-TH" sz="2200" dirty="0" smtClean="0"/>
              <a:t>มาก</a:t>
            </a:r>
          </a:p>
          <a:p>
            <a:r>
              <a:rPr lang="th-TH" sz="2200" dirty="0" smtClean="0"/>
              <a:t>ปานกลาง</a:t>
            </a:r>
          </a:p>
          <a:p>
            <a:r>
              <a:rPr lang="th-TH" sz="2200" dirty="0" smtClean="0"/>
              <a:t>มาก</a:t>
            </a:r>
          </a:p>
          <a:p>
            <a:r>
              <a:rPr lang="th-TH" sz="2200" dirty="0" smtClean="0"/>
              <a:t>มาก</a:t>
            </a:r>
          </a:p>
          <a:p>
            <a:r>
              <a:rPr lang="th-TH" sz="2200" dirty="0" smtClean="0"/>
              <a:t>มาก</a:t>
            </a:r>
          </a:p>
          <a:p>
            <a:r>
              <a:rPr lang="th-TH" sz="2200" dirty="0" smtClean="0"/>
              <a:t>มาก</a:t>
            </a:r>
            <a:endParaRPr lang="th-TH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429124" y="2628497"/>
            <a:ext cx="34176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3</a:t>
            </a:r>
            <a:endParaRPr lang="th-TH" sz="2200" dirty="0" smtClean="0">
              <a:solidFill>
                <a:srgbClr val="FF0000"/>
              </a:solidFill>
            </a:endParaRPr>
          </a:p>
          <a:p>
            <a:r>
              <a:rPr lang="en-US" sz="2200" dirty="0" smtClean="0">
                <a:solidFill>
                  <a:srgbClr val="FF0000"/>
                </a:solidFill>
              </a:rPr>
              <a:t>1</a:t>
            </a:r>
            <a:endParaRPr lang="th-TH" sz="2200" dirty="0" smtClean="0">
              <a:solidFill>
                <a:srgbClr val="FF0000"/>
              </a:solidFill>
            </a:endParaRPr>
          </a:p>
          <a:p>
            <a:r>
              <a:rPr lang="en-US" sz="2200" dirty="0" smtClean="0">
                <a:solidFill>
                  <a:srgbClr val="FF0000"/>
                </a:solidFill>
              </a:rPr>
              <a:t>2</a:t>
            </a:r>
            <a:endParaRPr lang="th-TH" sz="2200" dirty="0" smtClean="0">
              <a:solidFill>
                <a:srgbClr val="FF0000"/>
              </a:solidFill>
            </a:endParaRPr>
          </a:p>
          <a:p>
            <a:r>
              <a:rPr lang="en-US" sz="2200" dirty="0" smtClean="0">
                <a:solidFill>
                  <a:srgbClr val="FF0000"/>
                </a:solidFill>
              </a:rPr>
              <a:t>8</a:t>
            </a:r>
          </a:p>
          <a:p>
            <a:r>
              <a:rPr lang="en-US" sz="2200" dirty="0" smtClean="0">
                <a:solidFill>
                  <a:srgbClr val="FF0000"/>
                </a:solidFill>
              </a:rPr>
              <a:t>6</a:t>
            </a:r>
          </a:p>
          <a:p>
            <a:r>
              <a:rPr lang="en-US" sz="2200" dirty="0" smtClean="0">
                <a:solidFill>
                  <a:srgbClr val="FF0000"/>
                </a:solidFill>
              </a:rPr>
              <a:t>7</a:t>
            </a:r>
          </a:p>
          <a:p>
            <a:r>
              <a:rPr lang="en-US" sz="2200" dirty="0" smtClean="0">
                <a:solidFill>
                  <a:srgbClr val="FF0000"/>
                </a:solidFill>
              </a:rPr>
              <a:t>4</a:t>
            </a:r>
            <a:endParaRPr lang="en-US" sz="2200" dirty="0">
              <a:solidFill>
                <a:srgbClr val="FF0000"/>
              </a:solidFill>
            </a:endParaRPr>
          </a:p>
          <a:p>
            <a:r>
              <a:rPr lang="en-US" sz="2200" dirty="0" smtClean="0">
                <a:solidFill>
                  <a:srgbClr val="FF0000"/>
                </a:solidFill>
              </a:rPr>
              <a:t>5</a:t>
            </a:r>
            <a:endParaRPr lang="th-TH" sz="2200" dirty="0" smtClean="0">
              <a:solidFill>
                <a:srgbClr val="FF0000"/>
              </a:solidFill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4786314" y="2643182"/>
            <a:ext cx="64294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4786314" y="3357562"/>
            <a:ext cx="64294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วงรี 8"/>
          <p:cNvSpPr/>
          <p:nvPr/>
        </p:nvSpPr>
        <p:spPr>
          <a:xfrm>
            <a:off x="5429256" y="2643182"/>
            <a:ext cx="64294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9"/>
          <p:cNvSpPr/>
          <p:nvPr/>
        </p:nvSpPr>
        <p:spPr>
          <a:xfrm>
            <a:off x="5429256" y="3357562"/>
            <a:ext cx="64294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2786050" y="569186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รวม                          </a:t>
            </a:r>
            <a:r>
              <a:rPr lang="en-US" b="1" dirty="0" smtClean="0">
                <a:latin typeface="AngsanaUPC" pitchFamily="18" charset="-34"/>
                <a:cs typeface="AngsanaUPC" pitchFamily="18" charset="-34"/>
              </a:rPr>
              <a:t>3.84      0.85     </a:t>
            </a:r>
            <a:r>
              <a:rPr lang="th-TH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มาก</a:t>
            </a:r>
            <a:endParaRPr lang="th-TH" b="1" dirty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bg1"/>
                </a:solidFill>
              </a:rPr>
              <a:t>การสรุปผลการทดลอง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ค่าเฉลี่ยรวม,   ค่า 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S.D.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รวม</a:t>
            </a:r>
          </a:p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หัวข้อที่มีค่าเฉลี่ยสูงสุด และต่ำสุด</a:t>
            </a:r>
          </a:p>
          <a:p>
            <a:endParaRPr lang="th-TH" dirty="0" smtClean="0">
              <a:latin typeface="AngsanaUPC" pitchFamily="18" charset="-34"/>
              <a:cs typeface="AngsanaUPC" pitchFamily="18" charset="-34"/>
            </a:endParaRPr>
          </a:p>
          <a:p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pu_template_216">
  <a:themeElements>
    <a:clrScheme name="00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03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dpu_template_216</Template>
  <TotalTime>52</TotalTime>
  <Words>157</Words>
  <Application>Microsoft Office PowerPoint</Application>
  <PresentationFormat>นำเสนอทางหน้าจอ (4:3)</PresentationFormat>
  <Paragraphs>49</Paragraphs>
  <Slides>10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4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5" baseType="lpstr">
      <vt:lpstr>Arial</vt:lpstr>
      <vt:lpstr>Angsana New</vt:lpstr>
      <vt:lpstr>Calibri</vt:lpstr>
      <vt:lpstr>Cordia New</vt:lpstr>
      <vt:lpstr>dpu_template_216</vt:lpstr>
      <vt:lpstr>การวิเคราะห์ข้อมูลจากแบบสอบถาม</vt:lpstr>
      <vt:lpstr>แจกแจงความถี่จากแบบสอบถาม</vt:lpstr>
      <vt:lpstr>กรอกข้อมูลลงใน Excel</vt:lpstr>
      <vt:lpstr>หาค่าเฉลี่ยความพึงพอใจ</vt:lpstr>
      <vt:lpstr>หาค่า SD ความพึงพอใจ</vt:lpstr>
      <vt:lpstr>กรอกข้อมูลที่วิเคราะห์แล้วลงในตาราง</vt:lpstr>
      <vt:lpstr>การแปลผลข้อมูล</vt:lpstr>
      <vt:lpstr>กรอกข้อมูลการแปลผลลงในตาราง</vt:lpstr>
      <vt:lpstr>จัดลำดับความพึงพอใจ</vt:lpstr>
      <vt:lpstr>การสรุปผลการทดลอง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การวิเคราะห์ข้อมูลจากแบบสอบถาม</dc:title>
  <dc:creator>ACER ASPIRE</dc:creator>
  <cp:lastModifiedBy>ACER ASPIRE</cp:lastModifiedBy>
  <cp:revision>6</cp:revision>
  <dcterms:created xsi:type="dcterms:W3CDTF">2014-06-30T15:49:24Z</dcterms:created>
  <dcterms:modified xsi:type="dcterms:W3CDTF">2014-06-30T16:42:18Z</dcterms:modified>
</cp:coreProperties>
</file>