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  <p:sldId id="270" r:id="rId16"/>
    <p:sldId id="285" r:id="rId17"/>
    <p:sldId id="272" r:id="rId18"/>
    <p:sldId id="273" r:id="rId19"/>
    <p:sldId id="280" r:id="rId20"/>
    <p:sldId id="286" r:id="rId21"/>
    <p:sldId id="276" r:id="rId22"/>
    <p:sldId id="287" r:id="rId23"/>
    <p:sldId id="281" r:id="rId24"/>
    <p:sldId id="288" r:id="rId25"/>
    <p:sldId id="275" r:id="rId26"/>
    <p:sldId id="283" r:id="rId27"/>
    <p:sldId id="274" r:id="rId28"/>
    <p:sldId id="289" r:id="rId29"/>
    <p:sldId id="284" r:id="rId30"/>
    <p:sldId id="278" r:id="rId31"/>
    <p:sldId id="291" r:id="rId32"/>
    <p:sldId id="282" r:id="rId33"/>
    <p:sldId id="277" r:id="rId34"/>
    <p:sldId id="290" r:id="rId35"/>
  </p:sldIdLst>
  <p:sldSz cx="9144000" cy="6858000" type="screen4x3"/>
  <p:notesSz cx="6858000" cy="91440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itchFamily="34" charset="0"/>
        <a:ea typeface="+mn-ea"/>
        <a:cs typeface="Angsana New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itchFamily="34" charset="0"/>
        <a:ea typeface="+mn-ea"/>
        <a:cs typeface="Angsana New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itchFamily="34" charset="0"/>
        <a:ea typeface="+mn-ea"/>
        <a:cs typeface="Angsana New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itchFamily="34" charset="0"/>
        <a:ea typeface="+mn-ea"/>
        <a:cs typeface="Angsana New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itchFamily="34" charset="0"/>
        <a:ea typeface="+mn-ea"/>
        <a:cs typeface="Angsana New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Angsana New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Angsana New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Angsana New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Angsana New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6160D-8C23-490C-8994-CB8F3074BCDD}" type="datetimeFigureOut">
              <a:rPr lang="th-TH"/>
              <a:pPr>
                <a:defRPr/>
              </a:pPr>
              <a:t>26/08/58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20DD9-925D-4DB3-A848-0CD26840876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D5C16-90C5-48C4-B0E1-EB24DBB04031}" type="datetimeFigureOut">
              <a:rPr lang="th-TH"/>
              <a:pPr>
                <a:defRPr/>
              </a:pPr>
              <a:t>26/08/58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F30D5-3058-4AA8-9AAC-E100B079E40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A4FFC-B9DC-4715-BD35-A0CA58349FF2}" type="datetimeFigureOut">
              <a:rPr lang="th-TH"/>
              <a:pPr>
                <a:defRPr/>
              </a:pPr>
              <a:t>26/08/58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2C181-366D-4298-B07E-C3BE68B5B75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745A3-C568-4CC2-ACFE-AA28016F48A6}" type="datetimeFigureOut">
              <a:rPr lang="th-TH"/>
              <a:pPr>
                <a:defRPr/>
              </a:pPr>
              <a:t>26/08/58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21ABC-DE98-4847-BEA6-ABAA528A236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683DB-83C5-46B5-AE89-67676AF34C0E}" type="datetimeFigureOut">
              <a:rPr lang="th-TH"/>
              <a:pPr>
                <a:defRPr/>
              </a:pPr>
              <a:t>26/08/58</a:t>
            </a:fld>
            <a:endParaRPr 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78215-E21E-4428-B071-21114C1E82E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4122D-1C95-4F6E-8736-ED28A7EFC2B5}" type="datetimeFigureOut">
              <a:rPr lang="th-TH"/>
              <a:pPr>
                <a:defRPr/>
              </a:pPr>
              <a:t>26/08/58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8D7F7-556E-4845-B6B1-6D49461D391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98395-9F63-41BC-A2E7-F36C5EA37D64}" type="datetimeFigureOut">
              <a:rPr lang="th-TH"/>
              <a:pPr>
                <a:defRPr/>
              </a:pPr>
              <a:t>26/08/58</a:t>
            </a:fld>
            <a:endParaRPr lang="th-TH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05151-432E-4A40-873E-4DE3C9DE031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F480D-30DA-4BEF-9A37-4FFA483EA4E2}" type="datetimeFigureOut">
              <a:rPr lang="th-TH"/>
              <a:pPr>
                <a:defRPr/>
              </a:pPr>
              <a:t>26/08/58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18E55-36E7-45A7-B3F4-5E35F9DBF2B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238E4-DF05-4AB2-B20D-670F417F5639}" type="datetimeFigureOut">
              <a:rPr lang="th-TH"/>
              <a:pPr>
                <a:defRPr/>
              </a:pPr>
              <a:t>26/08/58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DF2D7-3A89-49C9-AA26-4E054F68F84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CC68D-2F7C-4EB9-AE0E-0762EF391B55}" type="datetimeFigureOut">
              <a:rPr lang="th-TH"/>
              <a:pPr>
                <a:defRPr/>
              </a:pPr>
              <a:t>26/08/58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F80C6-F638-492F-9C41-F18148E88587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52D49-6B98-4A76-998B-AAE61AC36F22}" type="datetimeFigureOut">
              <a:rPr lang="th-TH"/>
              <a:pPr>
                <a:defRPr/>
              </a:pPr>
              <a:t>26/08/58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5D659-4006-48D9-A364-0000D64E0F1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846603-CF4C-4CC6-91B5-EF93B3B957A9}" type="datetimeFigureOut">
              <a:rPr lang="th-TH"/>
              <a:pPr>
                <a:defRPr/>
              </a:pPr>
              <a:t>26/08/58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467A09-DEAA-4624-8196-6097E402C4C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charset="-34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3714744" y="2928934"/>
            <a:ext cx="4824413" cy="1470025"/>
          </a:xfrm>
        </p:spPr>
        <p:txBody>
          <a:bodyPr/>
          <a:lstStyle/>
          <a:p>
            <a:r>
              <a:rPr lang="en-US" b="1" dirty="0" smtClean="0"/>
              <a:t>THREE </a:t>
            </a:r>
            <a:r>
              <a:rPr lang="en-US" b="1" dirty="0" smtClean="0"/>
              <a:t>  STATES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OF  </a:t>
            </a:r>
            <a:r>
              <a:rPr lang="en-US" b="1" dirty="0" smtClean="0"/>
              <a:t>MATTER</a:t>
            </a:r>
            <a:endParaRPr lang="th-TH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000628" y="4929198"/>
            <a:ext cx="3493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  </a:t>
            </a:r>
            <a:r>
              <a:rPr lang="en-US" dirty="0" smtClean="0"/>
              <a:t>T. </a:t>
            </a:r>
            <a:r>
              <a:rPr lang="en-US" dirty="0" err="1" smtClean="0"/>
              <a:t>Sudarat</a:t>
            </a:r>
            <a:r>
              <a:rPr lang="en-US" dirty="0" smtClean="0"/>
              <a:t> </a:t>
            </a:r>
            <a:r>
              <a:rPr lang="en-US" dirty="0" err="1" smtClean="0"/>
              <a:t>Khampa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143000"/>
          </a:xfrm>
        </p:spPr>
        <p:txBody>
          <a:bodyPr/>
          <a:lstStyle/>
          <a:p>
            <a:r>
              <a:rPr lang="en-US" sz="6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matter?</a:t>
            </a:r>
            <a:endParaRPr lang="th-TH" sz="6000" dirty="0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3025789"/>
          </a:xfrm>
        </p:spPr>
        <p:txBody>
          <a:bodyPr/>
          <a:lstStyle/>
          <a:p>
            <a:pPr algn="ctr">
              <a:buNone/>
            </a:pPr>
            <a:r>
              <a:rPr lang="en-US" sz="4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Matter</a:t>
            </a: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is anything that has mass and </a:t>
            </a:r>
          </a:p>
          <a:p>
            <a:pPr algn="ctr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takes up space.</a:t>
            </a:r>
          </a:p>
          <a:p>
            <a:pPr>
              <a:buNone/>
            </a:pPr>
            <a:endParaRPr lang="th-TH" dirty="0" smtClean="0"/>
          </a:p>
        </p:txBody>
      </p:sp>
      <p:pic>
        <p:nvPicPr>
          <p:cNvPr id="13314" name="Picture 2" descr="https://upload.wikimedia.org/wikipedia/commons/thumb/2/2e/Sulfur.jpg/220px-Sulfu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357562"/>
            <a:ext cx="2095500" cy="1381125"/>
          </a:xfrm>
          <a:prstGeom prst="rect">
            <a:avLst/>
          </a:prstGeom>
          <a:noFill/>
        </p:spPr>
      </p:pic>
      <p:pic>
        <p:nvPicPr>
          <p:cNvPr id="13316" name="Picture 4" descr="http://thumbs.dreamstime.com/x/beakers-blue-liquid-171178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4643446"/>
            <a:ext cx="2071702" cy="1760947"/>
          </a:xfrm>
          <a:prstGeom prst="rect">
            <a:avLst/>
          </a:prstGeom>
          <a:noFill/>
        </p:spPr>
      </p:pic>
      <p:pic>
        <p:nvPicPr>
          <p:cNvPr id="13318" name="Picture 6" descr="http://www.smv.org/sites/default/files/supercool.jpg"/>
          <p:cNvPicPr>
            <a:picLocks noChangeAspect="1" noChangeArrowheads="1"/>
          </p:cNvPicPr>
          <p:nvPr/>
        </p:nvPicPr>
        <p:blipFill>
          <a:blip r:embed="rId4" cstate="print"/>
          <a:srcRect l="11091" r="11273"/>
          <a:stretch>
            <a:fillRect/>
          </a:stretch>
        </p:blipFill>
        <p:spPr bwMode="auto">
          <a:xfrm>
            <a:off x="2928926" y="4286256"/>
            <a:ext cx="2714644" cy="1755541"/>
          </a:xfrm>
          <a:prstGeom prst="rect">
            <a:avLst/>
          </a:prstGeom>
          <a:noFill/>
        </p:spPr>
      </p:pic>
      <p:pic>
        <p:nvPicPr>
          <p:cNvPr id="13322" name="Picture 10" descr="http://www.wallspick.com/wp-content/uploads/2015/05/Full-Hd-Birthday-Balloon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4643446"/>
            <a:ext cx="2000264" cy="1909929"/>
          </a:xfrm>
          <a:prstGeom prst="rect">
            <a:avLst/>
          </a:prstGeom>
          <a:noFill/>
        </p:spPr>
      </p:pic>
      <p:pic>
        <p:nvPicPr>
          <p:cNvPr id="13324" name="Picture 12" descr="http://www.pets-mania.com/uploaded/misc/images/17ef3d8.jpg"/>
          <p:cNvPicPr>
            <a:picLocks noChangeAspect="1" noChangeArrowheads="1"/>
          </p:cNvPicPr>
          <p:nvPr/>
        </p:nvPicPr>
        <p:blipFill>
          <a:blip r:embed="rId6" cstate="print"/>
          <a:srcRect l="12500" r="24999"/>
          <a:stretch>
            <a:fillRect/>
          </a:stretch>
        </p:blipFill>
        <p:spPr bwMode="auto">
          <a:xfrm>
            <a:off x="7215206" y="3643314"/>
            <a:ext cx="1714512" cy="18973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Properties of Matter</a:t>
            </a:r>
            <a:endParaRPr lang="th-TH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How It Looks (Shiny ,Dull, Color, etc.) 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How It Feels (Hard, Soft, Rough , Smooth, etc.) 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How It Smells (Sweet, Sharp, Terrible, No Smell, etc.) 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How It Sounds (Loud, Soft, Echo, No Sound, etc.) 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What It Does (Bounce, Stretch, Tear, Break, Magnetism etc.)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STATES OF MATTER</a:t>
            </a:r>
            <a:endParaRPr lang="th-TH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upon particle arrangement</a:t>
            </a:r>
          </a:p>
          <a:p>
            <a:r>
              <a:rPr lang="en-US" dirty="0" smtClean="0"/>
              <a:t>Based upon energy of particles</a:t>
            </a:r>
          </a:p>
          <a:p>
            <a:r>
              <a:rPr lang="en-US" dirty="0" smtClean="0"/>
              <a:t>Based upon distance between particles</a:t>
            </a:r>
          </a:p>
          <a:p>
            <a:endParaRPr lang="th-TH" dirty="0"/>
          </a:p>
        </p:txBody>
      </p:sp>
      <p:sp>
        <p:nvSpPr>
          <p:cNvPr id="11266" name="AutoShape 2" descr="data:image/jpeg;base64,/9j/4AAQSkZJRgABAQAAAQABAAD/2wCEAAkGBxQTEhUTExQWFhUXGCAbGBYXGBsfHBobHRwbHx4aGR8eHCggIB4lHBcdITEhJSotLy4vGx8zODMsNygtLisBCgoKDg0OGxAQGzEmHyQ0NCwtNC00NzQ0LzAvNiwsLDEtLywsMCwsLSwvMCwsNCw0NCwwLSw0LDQtLDU0LCwsLP/AABEIAI8BXwMBIgACEQEDEQH/xAAbAAABBQEBAAAAAAAAAAAAAAAGAAIDBAUHAf/EADwQAAICAAUCBQMCBQIFAwUAAAECAxEABBIhMQVBBhMiUWEUMnFSgSNCYpGhB+EVM3LB0UOx8RYkgoPw/8QAGgEBAAMBAQEAAAAAAAAAAAAAAAECAwQFBv/EADARAAICAQMCBAYBAwUAAAAAAAABAhEDBCExElEFE0FhInGBkaHwwbHR8RQyQlLh/9oADAMBAAIRAxEAPwDtuPawhh+AG1hVh2FgCh1bqkOWj8ydwiWFBNkljwqgWWY+wBOKn/1NlPp/qfPTydWnVveu60aa1a7/AJKv4xV8d5MyQR1BLNolV/4EgSaOgw82EkgFxdaSRYY4GMn03OKsOZaCWUQZxpVikEC5iSJ4DH5j6CI2lV2JFkEgc3WADPK+JMrJGJUmUp5givcESMQqoykalYlhsQORi5ms/HG6I7hWk1aAb9WhdTV+F3wA9R6bmZmzGcGUkTXmMmywEx+a6ZaTU8jDXoBIbSAWukF1Yxr9QE2anykoys0SxHMBxL5djVBSt6JGFFjp5uwdu+ANjpHijKZl/LgnR3K6gu4JX9SggWPkY2axz3w5kcy46VG+UkgGRT+LLKYtyMu0WiII7MQzNZJCil96GOiYAbWFWHYWAG1hVh2FgBtYVYdhYAbWFWHYWAK+dzKRRvLIwVEUszHgKosk/gDEeZz8cao7uFV2VVJvdnICD9yQP3xT8Y5R5chm4o11PJl5FRR3ZkYAb7bk4wc/JPmoYIxk8xEYsxlXYy+VRVJkLldErcKpO9YA2p/FWTSbyGzCCTUEI3oOeEZ60Bj+km8Wp+swIsztIoXLmpjv6DpVqO36WB298c865ls3Fkc3kBkJJhLJO31ClWUpLI0iy6Rbs66qKVdounVeLXiDp+aKdRyseVlk+uZWimBQRqDFFG3namDqVMZNaSTtgAzz3iTKwhjJMqhZRC2zGpCmsJsOdG+LXSupw5lPMgkWRLItTww5U9wR7HfAT1LpeYSZply8kgHVFnCxlNTRDJ+WWXU6j79qJGN/wjlJfNzmZkjaEZmVWSFipZVSJI9T6GKhmKk0Ce2ACOsKsOwsANrCrDsLADawqw7CwA2sKsOwsANrCrDsLAFHqnUocvH5k8ixpYGpjVk8Ae5PsN8RZDreXmiaaKZHiS9bg7IVFsH7qQNyD2xl+LcrIJ8nmkiaZMu7+ZElFqkTSJEBIDFDtXNOawKy5HqGYgzUXkkDNzxoJJY44nMIS5Wn8qzTaPKW/VTDjsAeS9eyywLmTPGIGrTJezWaAX3JPYb4sdM6jFmIxLBIsiEkalPccg+xHscc8HRcxFBLlpsq7JHmxPC+TkCmFZA7E5fUBqMchYFGH2ybXWCfwDFMsc/nIyhpy0bSxxJNIulB5kyxenVqBFkBiFFjABPWFWHYWAG1hVh2FgBlY8w84acANkkCgsxCqBZJNAD3JOIl6lCULiWPQOW1rpG9bm65NYp+JZXXLOY4/Me0AQd9TqP8A3vttvtgJypmhzDgRxmcqFYMLWNWptJCkanNKdjQpfus0B0I9Sh0CTzY9B4fWuk71zdcisJupQhQ5ljCnhi60fwbrHPc20008atHEJwpChRpSRRbaKJOlh6iDdGzxta6zFPpQ5mEKgcBYyyEyMN9I0lgq7G2PbiyRgDoc2fiRVdpEVW+1iygNYsUSaO2+PJupQpReWNQeNTqL/FnfnAH1rqGYkgKZiKIxGvsUhkIIKstsQaIHp2vixeHrlc40QXykaPTYm1p5eki9e51gV/TfxgA6m6hEhUNLGpb7QXUau21nfc48l6jCrBGljDHhS6gnethd87YAej56dYlEEcRRSTqlQlmJNltmGkHsNyABucR9LjnLyS5eEP6zqS11RsfVsWq0JNgjfkEbWQOh/8AEItYTzY9Z4TWuo/gXfbCbPxB/LMiB/0al1cXxd8b455C88WaZvLjOZKAU3qEStRo6SLc0ODQFbnUQHZ6WebMR60jXMAEIygqsgq9BsnSwANG6NkbbYA6AvUYSxQSxlxyutbH5F3j2PqETMyCWMsv3KHUlaNbi7G+2+Odddin0h8zAEXUF0lkLSnnQCpahSm2PABoE0MSdU6pmXicTQw+XIN/LQhxuGDAliCQQDRq65GAOhZbPRSEiORHK8hWBI/NHbFjAZ4OMyTKjRL5TwM6Tp9rU0VDiwSHumo7Gro0Z4AWK5z0XmeV5ieZ+jUNXF/bd8b/AIxYwAeKPFEnnSZWCEeerUZGBoIUUgjYEk6iNjQA/bG2DBLNPoj/AIIboNU6lCXMYljMg5QOuofkXePUz8RZkEiF1vUoYFlrY2LsbnHJcpmnSUJOoWRvslWxZ50tZPIHN/FYNM7mWbJBwAGY0zAbkfJx15vD5Y5RV8lVOzbg8Q5Z3KJMjMNiAwNfmsXMtn4pL8uRH0/dpYGueaO3B/tjkX1UkpIykSBV5kYElyO4oihfvd/GCvwz4jvLTIyBJ4aDADZg16WH9iCO37jFs/hsscVKP19r4CnYYQ9RhdSySxsq/cyupA2vcg7bb49iz8TIZFljKL9zh1KitzZuhscck+vnldhlwKBIZiDTEc0AQK7WbvBt4G66Zw+WmRVmjFkAel1O2oD3BoEG+RvvtTUeHZMUOu7rn2Cmmyj4p8a+ow5NfNK/fIrUg+FYA6j70K7XYIGR0zxCQDIZCjIRrSRh34IPBB4/7cYhy2ZHT8zNHmEAt3ZCeHRmJDL77EXXBsYf4a6Sc9mnnC1lwCuojZyWBpfetO59yB749VYMOLC3Xw0n1f8AZv8AfoUttnSYuqReUkzSIqOBTFgFN+xJo8HGV1TxhBCa1KfnUAPfY3vtip/qDmjl8kqRDTrkWIMAPQCGJI9jSlQexbAVnPCkUeXWVSA43BHIPvjztJooZI9c3SbpL+5eUmuDpuU8Q5d1DGREvgOwW/xZ35xq45d0HrscUX1E5QM0Z0oRfmONvSoBNEgbgULwf9D65Dmk1wyKxFal3BUnsysAw78jesc+q0ssUnSfT39PlZMZWaWIsxmEjXU7KijlmIA3+TtiXFLqMxUwr5esSSaW2sKNDtqO36kA3/VjjLEkmfiVBI0sYRuHLqFN+xujxhTZ+JFV2lRUb7WZlCmxYok0dt8Z/irOeRlXdVUkaVQEAgFmCg1xtqv9sBjdDZohO0rFxuGLGwfj2HwNq2xlPJ0ukju02i86HXKVK6XuzoeZz8UYBklRA32lnUA/izvzj3MZ6OMqHkRC32hmAJ/FnfkYzPDGd+pyyNKql1JVthypqwO1gA1jYeJTRKg1xYG2NE7Vo5MmN45uEuU6Ips9EjKjSIrt9qswDGzQoE2d9sJ89GHEZkQSHhCw1H8C77H+2JWiUkEqCRwSBYwmiW9RUWO9C/74koZ82djMvleYmv8ARqGri/tu+N8KDOxiXyhIhccoGGofkXffFPMxeZIWWgR3oX/fEnS49MhDAFv1UL/vjO9zreOoc/Q04c9EzlFkRnX7lDAsKNGwDY32wsvno5CypIjsv3BWBI/IB23GJViUEkAAnk0L/fGN1Hq0MeoLQY8lR/74u2lyc+PHLI6ijRy/U4XvRLG9c6XU1+aO3B/tiTKZyOUExyI4GxKMGAPsaOMPLZeMpqWt/av84tdDzTGSSLy9KJHGwcCgzO0oZeKtRGp5v1jja4UrNMmHoV2bBw04ccNOLGBn9fzskMDSRJrdSvp33BdQ3HHpJ37c78YCU6mfqZMxHG5DFS6abaNtIG4F2h02G/INdzPxJOyZdnQAlWQm6+3zE18/0asCHRurxR5p8wxIjKFFCgkuxZSSoHZdFEna2q7wBHL1M/URZiSNwqklF000jVXpuvSNQJbjtuTiXrvWmzPlKYWjkV7QFgVexWi6FOdqsUaq7IwuudYikzEeYUkoqaHVgQUOokEg9m1VqFi1q7rEXXepRzlFjIWiCzdkUEW5PYD/ACaA3IGAH9S6rLLEY/JddI9RdGVUA5Lkjav7+wJ2xah8RhcuIPIlMIi8rzLAcjTp1BOPmtWJ/EfiGDM5d4Y2YOxUpqRlD6XVtIJGxIWgDVmhiinXoRl9JrVx837fnAEXSeqSQxBPKdww9LojMrj3Ugc/08jggHDuh9YbLtMfJZ5XI1LqChAt0GNH1+okgDbYE3YF7w14ghy0AilLa9TMyqjHy9TE6Woc9yo3BJB3xn9I6nFDLJrIYO7OrdnVmJ1D53ojsQQdxgDz/iZOakzEcTnVpMiVbIwULdDlCFHq97Bra/M11UmeKeSNwqsSq6aaRgOFuvSCQS3A45IGJek9XiTNNmGNR6GRdIJLsWU0oHIGnc8AlffDPEfWIpZ4p0JKIul1ZSCh1WCQezXWobWAOSMALxB1xs0I0MJikWQMlsCr2CNF0NLGxW1EirF4jz3VJZIvK8l1Kg6i6MoQAblyR6QPnEXiHqMeYCxx0pI3bsg7uT2A5/3Ixu+IfEcGYy8kMbMGatBZGUOVYNpBI21BaGqucATeEOrOzRZdIyII4DcrDd3UxhaF0oILmjZO3FEEuwGeD+oF5lRANCxP5m24fXEEB7jbzNq7dsGeAFjmfiHK5mHOzZwQs8TOFGhWLDTHGAxG5Kk2NQFDSbrk9MxzrxT1nNvmnyUbGFQdWtaDMjKukKwNqAwezseOAPV3eHOfnVGqp3fFev73Kz4KmU6dP1HMpI8TxQxtqZ3UrqI4VAQCd+SNhR3vbHQ5IIki8tqCVW+Of5PqGZ6fmIklmklhkcI6yOXK6iAHVmJYUSCRdEXtdET+M+q6ZGLW1ELGl1qY8X8UCT+Md2owZM2WME1018Nf++pRNJGVkGm6ezxCJ5I9xHIil1Ze1lQaauVO93ViiSDwV0GRjPmMwhjEyhUjYUwUEksw5FmqB3FG+cD2Qz+dytT0rJ/NHRAI9lNkg/JvHU+nZ1JokmQ+iRQy3saIvcdj8YnxDLkxx2S+LZyXtv8AR/qEEmczjy+Y6ZK6eS8kbEmORELAg8BqBphdb81YxoeF4HibMdTzKNEiwsqIwp2BKsxK8jdFAB3JvaqJ0/E3jYwsI4EDyMaXV9u3JNbkCxsPccc4GPEHXc6cvImZEZikXcqhDIQQQw9RsAjdasjuMawWfPBdUUuqk3e7XrS7/qI2RB1DqWdzIMxRPLuxGwJofm+fmsF/gXxB5sZDnSEH81emuQTxQ9/bArH1TMxRfTNlpdR2FRkq3sVYDSV+Qaw+XoMsOVMTECXMBmYA7AsKCEjbgAGtucX1GLFPH5bSW/w1vt6sJu7NLxD4xhzSPCMtLLAf/VDBDYNh4gQeCLGqr7ijiv0Hwl9XGrjOlsuSQUEWmQVyjEuQrDuQDfI2IOM7o/X4YoGjkUK42IbYqR2OC3/THJukEsrKVWaXWgPddKrrrtdbe4APfFdQnpMMvKuO+179Xur4fuq/oF8T3Bl8nCnUpo5V0omhY1rYRBF0hfiyf31d7xCYx/xCMZViLDaiv6ApPq+NQX96xteM+t9MnDhizyxqwSWJZKDUaXWoplvtut4d0rw20SiTKlXWVQfM1aiQRf3e342xMdRWNeYpRbjXxL4X73+RW+wReGOpu5aKQ2y98auemkVoQi6g0mmQ0TpTQ51bHb1qos++KHh7pBh1O5t25+MX880oaHyxamSpeNk0Pvuf1hBt748LUODyPo4NVwO6lkUniaKQelhRrkdwR8ggEfjHP5Ok5hZDl/OTQP5yDdf9PF/vjpOMnrPShJ61OlwOcceXH1bnoaHVvC3FvZ+10+5gdOVcrIkaNa8G+98k/N4NFYHcYEum9LUW8jW2Njo+YFst7dsRj22L61Kb6k7a5fc1seMaFnHuIszWhtRoUbJ4Ark42POXIJZjOyl2MI9N41PDs2ssX+8dsCWU65KAxih1R3sWJBI96rb98Evg1xKHmG1nSV7qRyD/AHB/BGOXHK5Ht6vA8eF2q4V+v1LPiPxBFADGSTKVsIgsge57D9zv2xgdIzcMqNf3DlWFEf8A97jFdGVM9mBmB6jIW37ofsI9xpofsR2wulZVJ8/SD0KjF67A7KD+W7f0n2xDm5S/Btj0+PDhfPCk36fJGx4cyBYPuQl7Y3Mo8gnki0AQrFGyPRtnZpg63dGlSM1W2rvYq5BCqDSooDFaJ5fqJAwHkiOMo21mQtL5g5vZRF27nneumEelHiajO8s2/QuHDThxw04sYGf1+/IaigAZC5fTp8sSL5l6hX/L1D/fAi8kf18hcqUIQxEEFTHpAGitq1BuO94LPEeXaTLsikKSyWT+nzE1jjutj98CPROlRSZqSBk1xaC/JBVwyj0lSCNQJujvpHtgB3mRfXRFCAo1GQkgKI9JB13tpsgb9yuJvFU+XaOL6doTGJQZREVoGiFL6e1mt+5GIOu9KiizMUCJoiKaySSS7aiPUWJJ0gbC9tZ98RdfyUcRjaKmawNNWGBIBQjuG4I+cAS9dky/0+1XW+NnL5iHyEVng+u8kL6mTzfN0VRPOrVit4l6BBlsvJNDHUgKgMWdtGp1BZQzEAgE0RxyOMUI+j5f6a9rrjADPDjwCCmHqrg8g/PzifwvNAon88xCEyDyxLpouB6yobnbRx7YseGOgwZnLrJNGWcMy6w7rrCsQC2lgGIrTZ3OnfGd0fIxSSy+YAul2QLVBFViAgHYD/3s8k4AlzEkZz7sxUxlU8kqQV8sKB6SNq16+O94Ukkf1sJjIABJcmtIj0nVr7aaNb9yPjDej9LifNvAyh4jGXqyNLBkAZSCCpINGjvQvjDvEHSYYp4YUTRGylmJJJdga9TMSSF5AuhqwBP4qmyzQp9M0JQTKZhCU4pgpfT21Ec9yuIesyZf6farrfFfxHko4QrxUzDhasNexQjuG4I7g42PEfh/L5fLyTQxVIK0ks7BLZQWUMxAKgkggbVtgC14eZi8A1RllypGZW0MokuHy/M217KJQd6s73tRNgN8H9P0So8bDyzC4kW9y5aIoarsBJvffvexlgBY5z4z6LmfPbNoRqDaVB4MQVSOBsQ5k55v4GOiSyBQWYgKBZJNAAcknsMc8l/1BVTNpjllRpLjk0jQE0IOCQ1agx4747tBHN5nVijdc9tysqrcw8r0/MZqZDLXpYEKtncHYsaoAHfBp4w8KHMRK0VefGQyg7B6BBUntYJo+9Yh6P4h3RmRNEnDqPfG51HxBFEdO7H2GOvUZ9R50XCNVxX5KpKjnnUM3nHhMTZaSMIpLPKpWNABuxeqIA39Nn2Bxc6V4xkhgjiiypeGNAvmNJpdqG76dBAs2dOr9xgj8R59M1kMwsZpiuwO24IIB+DVfvgJynimJMuYWUB+NJHqv2rnHZhX+oxtSxcPhWvryVez5Is+fNWPMQgsVZiAdiQxGpfbUCo2/Pxi1mps1nkEYheNFHrlkQqiKBu24Gqh2W/2G40fC+a8nKaSgMkkrOFYfYDQA/st1841W6lKFMU4HlyKUNCqDCtv74meaUXUYp9LfS3/AAvUJAn9Zm8yNcXpiUAIrAk6QKGrfmh2xseE5/q9cMvpZPn7T7j4P/Y4o5Q53JKcucvLJeyyRRs6OOzWoOm/Zqrf842vD3RJIMvPNJSzzb6AQSiC6BINarJJr3A7YamWNY2o0uOinv8AvcK7PUyGUWYGZxIVOxKg1++LHj7qTmBo4CfVGTa8kVuBXerwIxGbMyNFCdCoaJAGpmHNkjYA7UPb9hd6LHMZ/pJXtqLROebXco1cirIPweb2zlpumSyTlbjvT7d6r6i/Qb0mXK/Sb1qrbBN/pWrDKPf/ACzO5h/6KW6//Z5h/fA31bwtEpfzAA7K1KhYAsQaLBTXJs7YP/D/AFON0WNfSUUDTVcCth7Yx1+ZSxNQTabtt8L5f3Jit9zXxUzyy6ofLNKJP4vG8eh9tx+vRxvt+cW8VM9FIzQmNgAslyC/uTQ4obb+soe3GPDNS3hYWI8zOqIzsaVVLMfYAWT/AGGASvgzs/04E2CQDzhyQqq0uBVvEOcmBkiWNI/5UZdRr+s3z+K/fnBD4Z6iuZjLFdLo2l17A0Da/BBv+47YxjOMnsenm0+bFjufC5p3XzNmLgYrdZyZmy80QNGSNlBPFspG/wAb4uYWNWrVHnRk4y6kcyynXFgjaGVNEg2KtsQeNvcHsRse2CjwLkXSKR5FKea+pVIohaABI7E1de1YJCo5obcY9xlDF0u2zv1OvWWDjGFXu97+3b8lHqXSIZ686NXI4J2I+ARuB8XiTp/T4oV0xIqDk0OT7k8k/Jxaxh9Q8V5aJzGzMzL92hWYL8EgVfwNxjR9Md2cuNZsq8uFtdlb/BuYpRLL9RIWI8jy4/LG1iQNN5h4vdTFya22re5cjnY5kEkTBkPBH+Qe4I9juMRRQyjMSOWBhMcYRL3Dq0pkaq7q0Y5/lOw72MWmnT5Lhw04ccNOBBQ6709p4GiVzGWK+ocgB1Y1+QCP3wEDpAOZlyys2hSoYs28jaQbeqFDVQXgc8knBn4kyrSZd0RyjEoQw5BWRW2/NV++AzJ5OabMuvmgZgJq1FdpFUhfXp4ZdSjUBuK22sgeP0cLmIsuzN5bkgaW3jbSTqS7AuqI4I3IsCrHiHoYy3lFZZHkd6VmoaAASStD7+ACeNyKIBxBncnPDmI181TmCpYMBtGptbXVyzeoWRsL2JNjzrcU6hFzErPGWBtgNUZ41qa3oE2p2IsbGiAHdQ6H5MXmo51MPVZsMDyHB+4HuDi9B4bibLLmPMmEZiEphDDjTq0Bit12vn5xB1rok8ULPPMrRrQCoDqckhQu/wBoJIsi6F49jXOeUJBNSgUECr5YX9Gmvtrb3+cAVeldF8+ISO26j0gEgIOwQXsB/ubNnE3QejDMtMGlkWSMrcikHWrA1rsG2Gk+ruCLvnC6F0aeWEPBKqISQyPqtCDRAIvUO4ujRF2d8RdJhnLSRwSsqhzqcABpGXYseSF22UHjmyScAJukj6qTLK76F0hyW3kYqGtqoaQHoLwNzybx5N0dUniy5ZjG7UArboxBpo7sA3yKojkEgEe5bKTzZlkMoE4Sw5XaRVIFPpqmGoUwG42I2vHvUMlPDPGDIrTsCVKj0xj7dQ1fcxsgWKAvYkggCbxD0MZZY2EsjyPIFVmoBNidSgD79qBPF2KIBxFnuheVF5qudRG5u9XuHB+4HuDYOGdcjnRVGYlZ49QYkgFkP60NcgE7cEEja7FrrHRJ4oXeaZTEgGyAhnJIVV32WyQL9VexwBqeEei6WizSSOI5ICDCxJCsxjYaT3A0MPVZ355wWYDvCWVmMySySehYWRIgKVQWiI0i+FCAb2d+fcxwBheOcrJLkZ0iBLFQaHLAMCygdyVBFd7wBZTrGW+kqhqrnHV5pAqljwBeOYzQIZJs00cFGTXrkRfTsoAJO12t37tj1/DsvwODW13adb9jOa9SPwjkZZIUQIQutnBIqlJv/Js/vibqvUfppmQxmWVj6VJoV+omjt8d/wDOCzwp4nizVoHTzRuVGxI/UAdyPkYw/H/T5I8zHnURpECCOQKCStMzK1AXR1kE9qGN4Z3PVOGWNXe3vzz7kV8Noxcj1BzOseYQRLN6Ayk0GP2hgfc0L9yPzjf+hzKfwxHfYN8fnGAc03U8xFHCmysplcCgiqQTZ/UaoDkn4BIMfGXiZ8sY4YFV55ASNV6UUbamAIJJOwFjgm9qNtR1eZCEIrqa3XavX7BcWBvX8g31MeULFf4YdyDWouzCvwAn738Yr57pRyc0Ko5KPIisl2pDMBYHFi7sYb1yXMyTwvmSiNYQTKhFBjsHGrdQx5FFbY78Yk6hBJlszH5jJmcwvrSMWI0IPpeQndiCLCgDcXe1Hth1KMYtq6ey9X3vj71X2Km343neXNR5HWUhESuwBrzCxYU3uoCccEk2Nhge6n0z6CWMwNQLAMqn0kMQOOL3xZ6nmpczPCM0EgmJ0R5iJW0+o+mOVGYkqWNBg1qTxRONGfwZMh87MzK6puAoI37E2d/jGWOUcEIwm0tt1z1PvfH8r7Evfcz85BLlf/vImTRKd0Z1Rg/fRqIDA7tQNjfY4s9CdgmY6m0kTyQxMI4VcNpZh90tce1A8FjftnwBZc6RPsqKojB4CEAkj8tdnvQ9sWxk4h1CGKL1JLqjlXs8TI2oN8CtX5UYtNfA4y5q26/4rfpv5bWQuSqvhtsxA+YeZmmIJ8wsdQJHIrgA9hVdsangGeSWRQ27RMUd/wBQABBPzTV+14dN4Km9UEWdj8ogi3B1qD7gEBiPe1/bBv4b6DHk4Vijs19zn7nY8sf/AB2FDHHq9Zj6Gk+q+NqpfvoWjFmripnssztCVfSEk1MLPqXQ66TX9TA7/pxbxTz+U8xoW1afLk1kV938N108j9d9/t/t4JqXMCvX5GnZ8uDpUqVP7isbnUc0VpV5OB3qGSlV/MU2TyMZZHtR36KCUup/T5mJl87mMuDlzE5Y7DQpYN8gj/vWCzwd0l4I3aUVJK2oqDekVQUkbE8k171vV4XSuluXEsp44GN/FcWOt39DXXaxTThFLfeTXqxssgUFmIAHJJoD8nEOVz0UgLRyI4HJRgwH7g4DvGDmXORwOaiWMOB2LMzCz70Foe1n3xk9Zya5eRGhaiSFOn+YEgFT7/8AmsJZmm9tkTh8NjkhG5VKStbbfVnS0nU8MD++PRIDtYwE9Sg8pQyMb/ONhEpFcHerxZZL9DCejUUmpcm7mQ2htP3aTp/Nbf5xzfw08IiIk+4WDfOoc6r3u7vHR8q+pAT7YwvEfhqGUNJ5f8XksrMur/q0kAmu5xGWDlTXoX0Oohi6sc7qVbr2v8bg94S6n5MmYpSYmZeOAwB1H86dH9hgxyClpnnEhMbxRqqb+lkaUs1XVsJEG2/oF9sDMOajjh8sKFrsBiz4YuOSSRiakSNQv6dDSnVz/N5oHH8vftXFKvhN/EMXmN5Uqd/fYLjhpw4G8NOOg8cyvE+XL5Z1H3WjKLUWyyIyrbEDdlA3PfAdlZ8xDmX0qhzBUBtVssatTadiNTmlOxoAD7rNGXiYqMszPdKyMAGC2yyIyLZBq3AHHfAanUm+plzEcTkMVLpWpo20gbgXaHTYb8g1tYCzk+YmzEepUGYAIXTarIBbaNydLDcg3Rs8bWusjM0j5mLSusBYy6lpGG+n0lgF2Nse3FkjCl6m31EWYkjcBSSiaaaRqr0g1SjUCW44AsnEvXestmfKUwmOVXtBqDK9itF0KY2K2o1V2RgD3rPVM08LLmEjMTV/y1YMpBBVltyDRANGr4sYdHDnfKChFMZWxN5i+XpIvVuddVv9t4i6l1WWWIx+S66R6mdGVUHcuSNvxyewJ2xah8RhcuIPp5DCIvL8zUA5GnTq0cfNasAVuidTzKQhcusflizqkVizkkksaYaQb2XcgVucR9J+oLSSZePVbnXGGUMjNua1EAob2PI3BG1n3pPVJIYgnlO4Yel0RmVx/TQ5/pO44IBw7onV2y7TfwWkldhqXUFCBboE0fX6iSANtgTdgAMgmzEOZYhUOYKUQTqWJWINHSRbmgdjQFbnUQPc9mMxNPEHVFnAIQrarIOdBsmmFEg3Rsg1tjz/AImxzMmYjic6tJkStTIwULdDlCFHq7G7ra1mepsZ4p5I3CqxKrpppGA2Cg16QSCW4HHJAwAutpmSqtmotCagoQupaQ86BpLACgbY8AGgTQxP1bquakhZZ44zE43CKwZaIIZSWIJBANHmuRjzr3WmzIjUwmKRZA0fqBV7BGgmhpY6tu1irF4bn+qyyRGPyXXSDqLoyqgHJckbAD/a8AaXhLJyeekshWhAwhZWUiRJGhYsB94ry05A+7BngN8J5mOSWFQHDQZZkjLEDzFZofMfRRIpo0r1ba9xxRlgCLMxa0ZfcVjj/WemmLMrDI1xM7PyK1hUWj8hdJ3/AF/OOy4EPE2XypSVHXzWebWQGpo5AiD0laKnSB+Qxuwax3+H53jypVaf34q18is1aA/xTDHD5UmVP8ZWUx1zrvZf3J013BI74NP9R+pyQ5ZFiYo00oiLqaKqVdiVPYkJpvkXYo1gHyM8eVzHoy75mZNx5svpjvfakrVW+42vkY1+seIVz8P08sbQyAhiobUKB+9GobgkWCO/cXj1suKUsmJuNxjy3V7+13S/JmnszNznh1IYVzEchWUbh1NMD73897574f1fOTTtlc2qapPIUOq9+TqUe1ltuaI5xFmOgvop83qT9KpTH4vUQP7f2wYT9MT6WJyfLKIFFewFAV+MWy54wcZN9Ttq6fD9O4SA/OZqbOyxI8TxprXUXQrsCLADAEkjb4xJ4kjkgzpzBUsDsaFkUSQa7jf9qxfyfXMtDMDmHcsNwArNXyQoJGCrqHW8m+UfNgrNGg4GzatgEINFWJZRTVyMZ5M88U41jfTxxs77MJJrkBnzzZ6eI6SkSOrSSFSAApB0j3Y1W3F3joc+cizUbRI4sjbHOcxNnZVE2mNUG4iVPSB7E3qJ+bH4HGNLJZ9JFhliGhrplv7SDTAn22u/asRqtP1KLW3Tsq3p87/tExY7qfh95NKPE2tdlkQ0QPa+CPgg4wun+YjSLlFDMLR8xLbOwB3WMAqFSxyBbUPjBdL/AKirq/hZaSWMcyagt/KKQbH5K4F+h9SfL6miikkiZm0OsbNQv7HCg6XF0QeeRYIONcDz9DWSNdk3s+97/Wvm62IdehJlZhLFMkn8OZFIbfYqwI1C/wB7B4298dN8PylsvGT+kC/ehzgD6L4WefzszmtUEboVCt6X0HdmYH7eBQIvY2OL6Pk4lSNFT7QoA/FbHHmeJZMbl0x3/juvuXgmTYzusQKxhZm0mOXUg29TeXIunf8Apcnb2xo4o9Ty8btD5jaSstxiwNT+XINO439LMaH6ceWaLkqZ3KFgGB3GGZeCSStWwGNH6Y++2LKLQrFOnc6HnajSPUWhWPcZHUvE2WgfRJL6u6qrMR/1aVNfvi39crxeZEwdSNmU2P8A5HtiepcWZvDkSUnFpPh1syn1/o8OZC62KOv2upGoXyN9iDXH/tjNy/gpAdTyvIw+0mgq/NDk/k4slV0F2bHvSevIfSxPOxOM2oN20d0ZaiGPpxydIanhuz/EewOBi+nSuxbYdsaQOPcXUIo5JarLLlnirQoY9wsRZicIpZuBi5gk2zO6vkVNMFGx32xiuqefI6H1vHGhTbYI0xU++5lYb/p/ONA+I9/+WdPvj3K5aE5iSaJgZHijDpY9KK0xRqqxqLSCzsdG3BvLaXB3LrxJeYvkaGSdlCq2LhxXjjJNnFg40RyZKbMvxK8Yy7NN9ishPPIkQrx/UBgR6N1iKPNPmWJCFCihQSXYspJUDsuiiTtbVd4M+uvAISczXlBk1XdX5i6Sa7a9N9q52vAg8sZz8jOVZGCGIggqY9IA0VtWoMNu94kzGdb6xFJmI8wpJRU0OrAgodRIJB7NqrULFirsjEPXepxzlFjIWiCzdkUEW5/H+TQG5AxZ82L66JkICrqMhJAUR6SDrvbTZA37kYm8VZjLtHF9O0RjWUGURFdrBClwvazVnuRgCXxH4hgzOXeGMsGYqU1Iyh9Lq2kEjYkLQurNDFFOvwjL6CBq4+b4qve+2Hddky/0+1XW+NnL5qEQKrSQfXeSF9TJ5gl0VRPOrV2wBQ8NeIIctAIpC+vUzMqoSI9TE6T89yBuCSDvjO6R1SOGSTWQwd2dG7OrMTq/O9Ecggg7jEvhySAQUwpgKo8g/Pzix4WngUTmdohC0g8sS6aLgesqG520Cx7YArdJ6vEmabMsSI9DIukEl2LKSFA5C6dzwCVHfHvXusxSzxTqSVRdLqykFPVsxB/lN1qG1gA7kYfmJYzn3ZirRlU8oqQV8sKB6SNq16/3vCklj+thMZACklySKEek6ix4qjW/cjAFXxB1KPMARxkA927INrdj2A/8AbkY1/EPiODMZeSGNmDNWgsjKrlWDabI21Ba9Vc4h8V5jLtCn07RFBMplERXimClwvbUQLPcjEPWZcv9PtV1vgC74QzcMkyAbTJDIK3FKXi1gjiwypzvz84M8DPh2WDXAjFTnVyxD0bZVBh1LLX82rRs2+zV3wTYAWA3ruTXzHlhtqk/ijfZ9Ce/9OnjGp4h6u0bLHH97d/bAH0nxFnJmmbLFAmsliU1F20qNW5oAqF2GPR0emy7ZFSXuUk1wV4eqDLZuWSVaSRtSsw2Nj7b9xuK9hi/0Irmc2c4QFysCOZJDshtSukHvQJY1xpF8jBT4M699UJIZo0WaOtekeh1a6YA3W6kEWa2PfZf6hu30jQxjeSgBxwQdP71X747p6lvL5LhUnUW79O6VdvWytbWCSeIIhJ5keSkeEH7mkAavcJpI/YsP2wUdbziZnLQzwnVETvtxRogjsQQQR7jAflvE8KZcxMoDjYgimB9iDuDg1/076eyZL+IK812k0H+VWoAH2sDVXbVidbjjhSy9LTTpW7td9/42EXewEeFjCZJjP8Adra797NftVV8ViXpHSfqp85l4TUTwAsewlWVGhLV8q/7Xg76j4LyczaniIb9SOyk/nSRf74w8z16LIMcpkMqHKm5SXIAYgcsQzO9Vd8bC9qErW+ffkJ9bS5qlVb3f243HTXJkL/xBY/pvpJC3FitB+dd6a/JGN/I+CfLyMsRIOYkikBb+UO6kUO9CwL2ur2xo+FvFa5pmieMwzqNRjLagy2BqQ0LAJANgVYwO9b6lmc3m5MvDK8MUR0fw2Ks7CtRLD1AA2AAe1m72yc9Rkm8bShXxS/d7Gy35MfpPXooYHilTTIuzK2xUjkHFjwTnTl2kmc6InJcg/pAHqI+a299vfEGUyzfWLBmX1lgQkr0zqyi6LHcggHcmwQPfBH4p8LMMlKY7lkBViO7KrhmAHc0LA7kAY68+TEn5ctvMq36b+qviv3uQk+exgdW8XvPqtJVgYFbFXpO1kX7fN4MvB/VjIPLLBgFBRh3Wtv8YCZPEWW+kr03XOC//TrobQZdXkFO9sF/SrMWAPzR3HbHPrsWLHgdx6XdL39yYtthdil1BYi0HmGmEv8AC53fy5Ntv6NfO2LuKXUDFqg8werzf4XOz+XJ7f0a+dv8Y8A1LuGyXRrmtvzh2IM85EbEcgYEpW6OdeGViMbGb/mGy18679Wr5u7xr+Ah/EzSr/yvR+NfquvnSFv/APHFSPosMuqRywc7nSxFn5HH743fByBFeNRSA7fk82e5+cceKLUkfQ67NF4slXbr5Le9v6fIi8SdPKqCCdN7jGX1PNQxwihbHZQOScHUkYYURYOA/wAXdB0ok0KFjG1uo3OkjcqO5BA29rxpkg0m0cei1MZSjjyP1/bIeneLpIgongqPu6sSV+Sunce9b/BwbqwIBBsHgjHNM31kZlFghTXIdgq8/lvYDuTxjofTMr5UMURNlEVb99KgX/jE4ZN3vaI8SwQxqMlHpk7te3ffglzEwRGdjSqCxPwBZxz/ADGfzmcUureXHyIwqnbtqJBJP4oYP81AJEZG+11Kn8EUf8HAHHkc7lg0KxGVeFdCtMO12RpPuDt8nnDNe3New8N8tKTfT1bV1cV61e1/q9T3pvVtcTRuo8xTRrg+xH/j4wQ+GstGjvv/ABzFHrXfaPVN5fx9xl43237Yb4W6CYUZ5gplkayBuFA4W+55JPufi8aUJi+plCj+N5UWs7/8vVN5Y9vuEvG++/bE4otK2Z67PCUnDHxd/wCPYvHDThxw042POKXWcr5sLpoD3R0kgWQQRudgbGBTI+F3BkMuXVoyLWIS04fUotWFBQVu6O+lea2ORh2AAXPeF3PlmLLqqAW0Rlt2fURbMbDALuLO2psedR8My0kkMK6wRqjZ1oj+ZW2IKkbEfODvCwAHdW8MKsOrK5ap2r7pTUV0WK6mKhgLAKjY0RitN4VZYQiwB2I3p1AH9+f9sHWFgAMg8MUsYny4mkshpEmK+m/SXFrrIXa6J9PJxBF4YlExLwqyMaUo6gRpZ0qFIGwXehySe5ODrCwAD5XwswzBWSBXyziyfMoo+3qWqYbCjR39Ptj3qPhVjMkcMCrlxuzmS2du16rYhdwATyScG+FgAEz3hiYuPJhVdPDu66W91ZQCdLCwQRuLxazPhkfxRBlhHJ/6crzFl+4DUq22htNkGtiBxgxwsAC3hPojQOS8ARghUSalawWUkCtxekH9sFOFhYAHPEvTHZ1mjFkbEYAOkRZzIlo0ykrxsdpEXVe1DUBZBoAEnbHYsLHdh10scOhpNFXG9wH8B9JzMc0s2YhKeaoC+tTpAs+oA3bE8dgB3NDb6tk5MwShiKBbKSalIY2K2G4sb7+2N3Cxhk1M55fNfJKSqgEy3QczLJU0aoq8PakkX2rcbYLOls4Uq0JjCgBbdW1c+3HA598X8LEZc88lKQSop5bMysjF4SjD7V1qdW3uNhvtvjlOW6sMpm52mTT5kruNRBHrYtp1DYkXVfGOxYD+pdKlilZ411q29Y6/D8sYOUZcNd6/JWaBvwtnTNnzmIk1KsbBQCF1sxUUCdqAsk/AxP4m6bmIZzmoU0+dvJGWHpYbWGG1EAGvcn32J/D/AEqTzPOlFGqAwRyxBhTAEexxrm1qhqOqHFdLXOxCjscgyeTneZZWHmS3SojD0juxY7X2oe557dVmnlWNCsJdiBqXWo07e52O+22Jcvko0+xQPwMWMcus1X+oknVJFoxoxOo9NjDiVcjFLI4Id6iDgHsWIs3Z79sbKLQAAoAce3xh2Fjkcm+SwsVeoL6QwiErI2pFsAg0V1AnYHSx/ucWsLEApy5mURqwhLOeY9aiv3Ox/wB8QdVzsiQhlh1M1ak1qNNjfc7GjttjTxV6gLXT74h8Fof7kB+f6XIAHjVm1bsodRp/vz+3tggyDtGiLFCXB+5tSiuN99z+3tiD6eUbE7Y28pEFUAYzhGnwdupyuUKcrIsxmJA6qsRZTWp9ajTvvsdzQ32x7JmJBIFERKHmTUorn+Xk/wC+LWFjU4CmJn83T5PoPMupfa/t+7nbDo8xIZCpiIQcSal34/l5/wDjFrCwBUy+YkLsrRFUF0+tTq322G4sb749ymYkZmDxFAPtbUp1b+w3Hvv74tYWAKeTzEjBtcJjrga1bVz7cfv74Z062Z5Hg8qQhVLalYsq6ioteyl22P6j74v4WAPDhpw44acAIYdhmPbwA/Cwy8K8APwsMvCvAD8LDLwrwA/Cwy8K8APwsMvCvAD8LDLwrwA/Cwy8K8APwsMvCvAD8LDLwrwA/Cwy8K8APwsMvCvAD8LDLwrwA/Cwy8K8APwsMvCvAD8QZmO+O2JLwrwJTp2VNLNtWLqihWG3hXiEiZSsfhYZeFeJKj8LDLwrwA/Cwy8K8APwsMvCvADjhpwrx5gD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1268" name="AutoShape 4" descr="data:image/jpeg;base64,/9j/4AAQSkZJRgABAQAAAQABAAD/2wCEAAkGBxQTEhUTExQWFhUXGCAbGBYXGBsfHBobHRwbHx4aGR8eHCggIB4lHBcdITEhJSotLy4vGx8zODMsNygtLisBCgoKDg0OGxAQGzEmHyQ0NCwtNC00NzQ0LzAvNiwsLDEtLywsMCwsLSwvMCwsNCw0NCwwLSw0LDQtLDU0LCwsLP/AABEIAI8BXwMBIgACEQEDEQH/xAAbAAABBQEBAAAAAAAAAAAAAAAGAAIDBAUHAf/EADwQAAICAAUCBQMCBQIFAwUAAAECAxEABBIhMQVBBhMiUWEUMnFSgSNCYpGhB+EVM3LB0UOx8RYkgoPw/8QAGgEBAAMBAQEAAAAAAAAAAAAAAAECAwQFBv/EADARAAICAQMCBAYBAwUAAAAAAAABAhEDBCExElEFE0FhInGBkaHwwbHR8RQyQlLh/9oADAMBAAIRAxEAPwDtuPawhh+AG1hVh2FgCh1bqkOWj8ydwiWFBNkljwqgWWY+wBOKn/1NlPp/qfPTydWnVveu60aa1a7/AJKv4xV8d5MyQR1BLNolV/4EgSaOgw82EkgFxdaSRYY4GMn03OKsOZaCWUQZxpVikEC5iSJ4DH5j6CI2lV2JFkEgc3WADPK+JMrJGJUmUp5givcESMQqoykalYlhsQORi5ms/HG6I7hWk1aAb9WhdTV+F3wA9R6bmZmzGcGUkTXmMmywEx+a6ZaTU8jDXoBIbSAWukF1Yxr9QE2anykoys0SxHMBxL5djVBSt6JGFFjp5uwdu+ANjpHijKZl/LgnR3K6gu4JX9SggWPkY2axz3w5kcy46VG+UkgGRT+LLKYtyMu0WiII7MQzNZJCil96GOiYAbWFWHYWAG1hVh2FgBtYVYdhYAbWFWHYWAK+dzKRRvLIwVEUszHgKosk/gDEeZz8cao7uFV2VVJvdnICD9yQP3xT8Y5R5chm4o11PJl5FRR3ZkYAb7bk4wc/JPmoYIxk8xEYsxlXYy+VRVJkLldErcKpO9YA2p/FWTSbyGzCCTUEI3oOeEZ60Bj+km8Wp+swIsztIoXLmpjv6DpVqO36WB298c865ls3Fkc3kBkJJhLJO31ClWUpLI0iy6Rbs66qKVdounVeLXiDp+aKdRyseVlk+uZWimBQRqDFFG3namDqVMZNaSTtgAzz3iTKwhjJMqhZRC2zGpCmsJsOdG+LXSupw5lPMgkWRLItTww5U9wR7HfAT1LpeYSZply8kgHVFnCxlNTRDJ+WWXU6j79qJGN/wjlJfNzmZkjaEZmVWSFipZVSJI9T6GKhmKk0Ce2ACOsKsOwsANrCrDsLADawqw7CwA2sKsOwsANrCrDsLAFHqnUocvH5k8ixpYGpjVk8Ae5PsN8RZDreXmiaaKZHiS9bg7IVFsH7qQNyD2xl+LcrIJ8nmkiaZMu7+ZElFqkTSJEBIDFDtXNOawKy5HqGYgzUXkkDNzxoJJY44nMIS5Wn8qzTaPKW/VTDjsAeS9eyywLmTPGIGrTJezWaAX3JPYb4sdM6jFmIxLBIsiEkalPccg+xHscc8HRcxFBLlpsq7JHmxPC+TkCmFZA7E5fUBqMchYFGH2ybXWCfwDFMsc/nIyhpy0bSxxJNIulB5kyxenVqBFkBiFFjABPWFWHYWAG1hVh2FgBlY8w84acANkkCgsxCqBZJNAD3JOIl6lCULiWPQOW1rpG9bm65NYp+JZXXLOY4/Me0AQd9TqP8A3vttvtgJypmhzDgRxmcqFYMLWNWptJCkanNKdjQpfus0B0I9Sh0CTzY9B4fWuk71zdcisJupQhQ5ljCnhi60fwbrHPc20008atHEJwpChRpSRRbaKJOlh6iDdGzxta6zFPpQ5mEKgcBYyyEyMN9I0lgq7G2PbiyRgDoc2fiRVdpEVW+1iygNYsUSaO2+PJupQpReWNQeNTqL/FnfnAH1rqGYkgKZiKIxGvsUhkIIKstsQaIHp2vixeHrlc40QXykaPTYm1p5eki9e51gV/TfxgA6m6hEhUNLGpb7QXUau21nfc48l6jCrBGljDHhS6gnethd87YAej56dYlEEcRRSTqlQlmJNltmGkHsNyABucR9LjnLyS5eEP6zqS11RsfVsWq0JNgjfkEbWQOh/8AEItYTzY9Z4TWuo/gXfbCbPxB/LMiB/0al1cXxd8b455C88WaZvLjOZKAU3qEStRo6SLc0ODQFbnUQHZ6WebMR60jXMAEIygqsgq9BsnSwANG6NkbbYA6AvUYSxQSxlxyutbH5F3j2PqETMyCWMsv3KHUlaNbi7G+2+Odddin0h8zAEXUF0lkLSnnQCpahSm2PABoE0MSdU6pmXicTQw+XIN/LQhxuGDAliCQQDRq65GAOhZbPRSEiORHK8hWBI/NHbFjAZ4OMyTKjRL5TwM6Tp9rU0VDiwSHumo7Gro0Z4AWK5z0XmeV5ieZ+jUNXF/bd8b/AIxYwAeKPFEnnSZWCEeerUZGBoIUUgjYEk6iNjQA/bG2DBLNPoj/AIIboNU6lCXMYljMg5QOuofkXePUz8RZkEiF1vUoYFlrY2LsbnHJcpmnSUJOoWRvslWxZ50tZPIHN/FYNM7mWbJBwAGY0zAbkfJx15vD5Y5RV8lVOzbg8Q5Z3KJMjMNiAwNfmsXMtn4pL8uRH0/dpYGueaO3B/tjkX1UkpIykSBV5kYElyO4oihfvd/GCvwz4jvLTIyBJ4aDADZg16WH9iCO37jFs/hsscVKP19r4CnYYQ9RhdSySxsq/cyupA2vcg7bb49iz8TIZFljKL9zh1KitzZuhscck+vnldhlwKBIZiDTEc0AQK7WbvBt4G66Zw+WmRVmjFkAel1O2oD3BoEG+RvvtTUeHZMUOu7rn2Cmmyj4p8a+ow5NfNK/fIrUg+FYA6j70K7XYIGR0zxCQDIZCjIRrSRh34IPBB4/7cYhy2ZHT8zNHmEAt3ZCeHRmJDL77EXXBsYf4a6Sc9mnnC1lwCuojZyWBpfetO59yB749VYMOLC3Xw0n1f8AZv8AfoUttnSYuqReUkzSIqOBTFgFN+xJo8HGV1TxhBCa1KfnUAPfY3vtip/qDmjl8kqRDTrkWIMAPQCGJI9jSlQexbAVnPCkUeXWVSA43BHIPvjztJooZI9c3SbpL+5eUmuDpuU8Q5d1DGREvgOwW/xZ35xq45d0HrscUX1E5QM0Z0oRfmONvSoBNEgbgULwf9D65Dmk1wyKxFal3BUnsysAw78jesc+q0ssUnSfT39PlZMZWaWIsxmEjXU7KijlmIA3+TtiXFLqMxUwr5esSSaW2sKNDtqO36kA3/VjjLEkmfiVBI0sYRuHLqFN+xujxhTZ+JFV2lRUb7WZlCmxYok0dt8Z/irOeRlXdVUkaVQEAgFmCg1xtqv9sBjdDZohO0rFxuGLGwfj2HwNq2xlPJ0ukju02i86HXKVK6XuzoeZz8UYBklRA32lnUA/izvzj3MZ6OMqHkRC32hmAJ/FnfkYzPDGd+pyyNKql1JVthypqwO1gA1jYeJTRKg1xYG2NE7Vo5MmN45uEuU6Ips9EjKjSIrt9qswDGzQoE2d9sJ89GHEZkQSHhCw1H8C77H+2JWiUkEqCRwSBYwmiW9RUWO9C/74koZ82djMvleYmv8ARqGri/tu+N8KDOxiXyhIhccoGGofkXffFPMxeZIWWgR3oX/fEnS49MhDAFv1UL/vjO9zreOoc/Q04c9EzlFkRnX7lDAsKNGwDY32wsvno5CypIjsv3BWBI/IB23GJViUEkAAnk0L/fGN1Hq0MeoLQY8lR/74u2lyc+PHLI6ijRy/U4XvRLG9c6XU1+aO3B/tiTKZyOUExyI4GxKMGAPsaOMPLZeMpqWt/av84tdDzTGSSLy9KJHGwcCgzO0oZeKtRGp5v1jja4UrNMmHoV2bBw04ccNOLGBn9fzskMDSRJrdSvp33BdQ3HHpJ37c78YCU6mfqZMxHG5DFS6abaNtIG4F2h02G/INdzPxJOyZdnQAlWQm6+3zE18/0asCHRurxR5p8wxIjKFFCgkuxZSSoHZdFEna2q7wBHL1M/URZiSNwqklF000jVXpuvSNQJbjtuTiXrvWmzPlKYWjkV7QFgVexWi6FOdqsUaq7IwuudYikzEeYUkoqaHVgQUOokEg9m1VqFi1q7rEXXepRzlFjIWiCzdkUEW5PYD/ACaA3IGAH9S6rLLEY/JddI9RdGVUA5Lkjav7+wJ2xah8RhcuIPIlMIi8rzLAcjTp1BOPmtWJ/EfiGDM5d4Y2YOxUpqRlD6XVtIJGxIWgDVmhiinXoRl9JrVx837fnAEXSeqSQxBPKdww9LojMrj3Ugc/08jggHDuh9YbLtMfJZ5XI1LqChAt0GNH1+okgDbYE3YF7w14ghy0AilLa9TMyqjHy9TE6Woc9yo3BJB3xn9I6nFDLJrIYO7OrdnVmJ1D53ojsQQdxgDz/iZOakzEcTnVpMiVbIwULdDlCFHq97Bra/M11UmeKeSNwqsSq6aaRgOFuvSCQS3A45IGJek9XiTNNmGNR6GRdIJLsWU0oHIGnc8AlffDPEfWIpZ4p0JKIul1ZSCh1WCQezXWobWAOSMALxB1xs0I0MJikWQMlsCr2CNF0NLGxW1EirF4jz3VJZIvK8l1Kg6i6MoQAblyR6QPnEXiHqMeYCxx0pI3bsg7uT2A5/3Ixu+IfEcGYy8kMbMGatBZGUOVYNpBI21BaGqucATeEOrOzRZdIyII4DcrDd3UxhaF0oILmjZO3FEEuwGeD+oF5lRANCxP5m24fXEEB7jbzNq7dsGeAFjmfiHK5mHOzZwQs8TOFGhWLDTHGAxG5Kk2NQFDSbrk9MxzrxT1nNvmnyUbGFQdWtaDMjKukKwNqAwezseOAPV3eHOfnVGqp3fFev73Kz4KmU6dP1HMpI8TxQxtqZ3UrqI4VAQCd+SNhR3vbHQ5IIki8tqCVW+Of5PqGZ6fmIklmklhkcI6yOXK6iAHVmJYUSCRdEXtdET+M+q6ZGLW1ELGl1qY8X8UCT+Md2owZM2WME1018Nf++pRNJGVkGm6ezxCJ5I9xHIil1Ze1lQaauVO93ViiSDwV0GRjPmMwhjEyhUjYUwUEksw5FmqB3FG+cD2Qz+dytT0rJ/NHRAI9lNkg/JvHU+nZ1JokmQ+iRQy3saIvcdj8YnxDLkxx2S+LZyXtv8AR/qEEmczjy+Y6ZK6eS8kbEmORELAg8BqBphdb81YxoeF4HibMdTzKNEiwsqIwp2BKsxK8jdFAB3JvaqJ0/E3jYwsI4EDyMaXV9u3JNbkCxsPccc4GPEHXc6cvImZEZikXcqhDIQQQw9RsAjdasjuMawWfPBdUUuqk3e7XrS7/qI2RB1DqWdzIMxRPLuxGwJofm+fmsF/gXxB5sZDnSEH81emuQTxQ9/bArH1TMxRfTNlpdR2FRkq3sVYDSV+Qaw+XoMsOVMTECXMBmYA7AsKCEjbgAGtucX1GLFPH5bSW/w1vt6sJu7NLxD4xhzSPCMtLLAf/VDBDYNh4gQeCLGqr7ijiv0Hwl9XGrjOlsuSQUEWmQVyjEuQrDuQDfI2IOM7o/X4YoGjkUK42IbYqR2OC3/THJukEsrKVWaXWgPddKrrrtdbe4APfFdQnpMMvKuO+179Xur4fuq/oF8T3Bl8nCnUpo5V0omhY1rYRBF0hfiyf31d7xCYx/xCMZViLDaiv6ApPq+NQX96xteM+t9MnDhizyxqwSWJZKDUaXWoplvtut4d0rw20SiTKlXWVQfM1aiQRf3e342xMdRWNeYpRbjXxL4X73+RW+wReGOpu5aKQ2y98auemkVoQi6g0mmQ0TpTQ51bHb1qos++KHh7pBh1O5t25+MX880oaHyxamSpeNk0Pvuf1hBt748LUODyPo4NVwO6lkUniaKQelhRrkdwR8ggEfjHP5Ok5hZDl/OTQP5yDdf9PF/vjpOMnrPShJ61OlwOcceXH1bnoaHVvC3FvZ+10+5gdOVcrIkaNa8G+98k/N4NFYHcYEum9LUW8jW2Njo+YFst7dsRj22L61Kb6k7a5fc1seMaFnHuIszWhtRoUbJ4Ark42POXIJZjOyl2MI9N41PDs2ssX+8dsCWU65KAxih1R3sWJBI96rb98Evg1xKHmG1nSV7qRyD/AHB/BGOXHK5Ht6vA8eF2q4V+v1LPiPxBFADGSTKVsIgsge57D9zv2xgdIzcMqNf3DlWFEf8A97jFdGVM9mBmB6jIW37ofsI9xpofsR2wulZVJ8/SD0KjF67A7KD+W7f0n2xDm5S/Btj0+PDhfPCk36fJGx4cyBYPuQl7Y3Mo8gnki0AQrFGyPRtnZpg63dGlSM1W2rvYq5BCqDSooDFaJ5fqJAwHkiOMo21mQtL5g5vZRF27nneumEelHiajO8s2/QuHDThxw04sYGf1+/IaigAZC5fTp8sSL5l6hX/L1D/fAi8kf18hcqUIQxEEFTHpAGitq1BuO94LPEeXaTLsikKSyWT+nzE1jjutj98CPROlRSZqSBk1xaC/JBVwyj0lSCNQJujvpHtgB3mRfXRFCAo1GQkgKI9JB13tpsgb9yuJvFU+XaOL6doTGJQZREVoGiFL6e1mt+5GIOu9KiizMUCJoiKaySSS7aiPUWJJ0gbC9tZ98RdfyUcRjaKmawNNWGBIBQjuG4I+cAS9dky/0+1XW+NnL5iHyEVng+u8kL6mTzfN0VRPOrVit4l6BBlsvJNDHUgKgMWdtGp1BZQzEAgE0RxyOMUI+j5f6a9rrjADPDjwCCmHqrg8g/PzifwvNAon88xCEyDyxLpouB6yobnbRx7YseGOgwZnLrJNGWcMy6w7rrCsQC2lgGIrTZ3OnfGd0fIxSSy+YAul2QLVBFViAgHYD/3s8k4AlzEkZz7sxUxlU8kqQV8sKB6SNq16+O94Ukkf1sJjIABJcmtIj0nVr7aaNb9yPjDej9LifNvAyh4jGXqyNLBkAZSCCpINGjvQvjDvEHSYYp4YUTRGylmJJJdga9TMSSF5AuhqwBP4qmyzQp9M0JQTKZhCU4pgpfT21Ec9yuIesyZf6farrfFfxHko4QrxUzDhasNexQjuG4I7g42PEfh/L5fLyTQxVIK0ks7BLZQWUMxAKgkggbVtgC14eZi8A1RllypGZW0MokuHy/M217KJQd6s73tRNgN8H9P0So8bDyzC4kW9y5aIoarsBJvffvexlgBY5z4z6LmfPbNoRqDaVB4MQVSOBsQ5k55v4GOiSyBQWYgKBZJNAAcknsMc8l/1BVTNpjllRpLjk0jQE0IOCQ1agx4747tBHN5nVijdc9tysqrcw8r0/MZqZDLXpYEKtncHYsaoAHfBp4w8KHMRK0VefGQyg7B6BBUntYJo+9Yh6P4h3RmRNEnDqPfG51HxBFEdO7H2GOvUZ9R50XCNVxX5KpKjnnUM3nHhMTZaSMIpLPKpWNABuxeqIA39Nn2Bxc6V4xkhgjiiypeGNAvmNJpdqG76dBAs2dOr9xgj8R59M1kMwsZpiuwO24IIB+DVfvgJynimJMuYWUB+NJHqv2rnHZhX+oxtSxcPhWvryVez5Is+fNWPMQgsVZiAdiQxGpfbUCo2/Pxi1mps1nkEYheNFHrlkQqiKBu24Gqh2W/2G40fC+a8nKaSgMkkrOFYfYDQA/st1841W6lKFMU4HlyKUNCqDCtv74meaUXUYp9LfS3/AAvUJAn9Zm8yNcXpiUAIrAk6QKGrfmh2xseE5/q9cMvpZPn7T7j4P/Y4o5Q53JKcucvLJeyyRRs6OOzWoOm/Zqrf842vD3RJIMvPNJSzzb6AQSiC6BINarJJr3A7YamWNY2o0uOinv8AvcK7PUyGUWYGZxIVOxKg1++LHj7qTmBo4CfVGTa8kVuBXerwIxGbMyNFCdCoaJAGpmHNkjYA7UPb9hd6LHMZ/pJXtqLROebXco1cirIPweb2zlpumSyTlbjvT7d6r6i/Qb0mXK/Sb1qrbBN/pWrDKPf/ACzO5h/6KW6//Z5h/fA31bwtEpfzAA7K1KhYAsQaLBTXJs7YP/D/AFON0WNfSUUDTVcCth7Yx1+ZSxNQTabtt8L5f3Jit9zXxUzyy6ofLNKJP4vG8eh9tx+vRxvt+cW8VM9FIzQmNgAslyC/uTQ4obb+soe3GPDNS3hYWI8zOqIzsaVVLMfYAWT/AGGASvgzs/04E2CQDzhyQqq0uBVvEOcmBkiWNI/5UZdRr+s3z+K/fnBD4Z6iuZjLFdLo2l17A0Da/BBv+47YxjOMnsenm0+bFjufC5p3XzNmLgYrdZyZmy80QNGSNlBPFspG/wAb4uYWNWrVHnRk4y6kcyynXFgjaGVNEg2KtsQeNvcHsRse2CjwLkXSKR5FKea+pVIohaABI7E1de1YJCo5obcY9xlDF0u2zv1OvWWDjGFXu97+3b8lHqXSIZ686NXI4J2I+ARuB8XiTp/T4oV0xIqDk0OT7k8k/Jxaxh9Q8V5aJzGzMzL92hWYL8EgVfwNxjR9Md2cuNZsq8uFtdlb/BuYpRLL9RIWI8jy4/LG1iQNN5h4vdTFya22re5cjnY5kEkTBkPBH+Qe4I9juMRRQyjMSOWBhMcYRL3Dq0pkaq7q0Y5/lOw72MWmnT5Lhw04ccNOBBQ6709p4GiVzGWK+ocgB1Y1+QCP3wEDpAOZlyys2hSoYs28jaQbeqFDVQXgc8knBn4kyrSZd0RyjEoQw5BWRW2/NV++AzJ5OabMuvmgZgJq1FdpFUhfXp4ZdSjUBuK22sgeP0cLmIsuzN5bkgaW3jbSTqS7AuqI4I3IsCrHiHoYy3lFZZHkd6VmoaAASStD7+ACeNyKIBxBncnPDmI181TmCpYMBtGptbXVyzeoWRsL2JNjzrcU6hFzErPGWBtgNUZ41qa3oE2p2IsbGiAHdQ6H5MXmo51MPVZsMDyHB+4HuDi9B4bibLLmPMmEZiEphDDjTq0Bit12vn5xB1rok8ULPPMrRrQCoDqckhQu/wBoJIsi6F49jXOeUJBNSgUECr5YX9Gmvtrb3+cAVeldF8+ISO26j0gEgIOwQXsB/ubNnE3QejDMtMGlkWSMrcikHWrA1rsG2Gk+ruCLvnC6F0aeWEPBKqISQyPqtCDRAIvUO4ujRF2d8RdJhnLSRwSsqhzqcABpGXYseSF22UHjmyScAJukj6qTLK76F0hyW3kYqGtqoaQHoLwNzybx5N0dUniy5ZjG7UArboxBpo7sA3yKojkEgEe5bKTzZlkMoE4Sw5XaRVIFPpqmGoUwG42I2vHvUMlPDPGDIrTsCVKj0xj7dQ1fcxsgWKAvYkggCbxD0MZZY2EsjyPIFVmoBNidSgD79qBPF2KIBxFnuheVF5qudRG5u9XuHB+4HuDYOGdcjnRVGYlZ49QYkgFkP60NcgE7cEEja7FrrHRJ4oXeaZTEgGyAhnJIVV32WyQL9VexwBqeEei6WizSSOI5ICDCxJCsxjYaT3A0MPVZ355wWYDvCWVmMySySehYWRIgKVQWiI0i+FCAb2d+fcxwBheOcrJLkZ0iBLFQaHLAMCygdyVBFd7wBZTrGW+kqhqrnHV5pAqljwBeOYzQIZJs00cFGTXrkRfTsoAJO12t37tj1/DsvwODW13adb9jOa9SPwjkZZIUQIQutnBIqlJv/Js/vibqvUfppmQxmWVj6VJoV+omjt8d/wDOCzwp4nizVoHTzRuVGxI/UAdyPkYw/H/T5I8zHnURpECCOQKCStMzK1AXR1kE9qGN4Z3PVOGWNXe3vzz7kV8Noxcj1BzOseYQRLN6Ayk0GP2hgfc0L9yPzjf+hzKfwxHfYN8fnGAc03U8xFHCmysplcCgiqQTZ/UaoDkn4BIMfGXiZ8sY4YFV55ASNV6UUbamAIJJOwFjgm9qNtR1eZCEIrqa3XavX7BcWBvX8g31MeULFf4YdyDWouzCvwAn738Yr57pRyc0Ko5KPIisl2pDMBYHFi7sYb1yXMyTwvmSiNYQTKhFBjsHGrdQx5FFbY78Yk6hBJlszH5jJmcwvrSMWI0IPpeQndiCLCgDcXe1Hth1KMYtq6ey9X3vj71X2Km343neXNR5HWUhESuwBrzCxYU3uoCccEk2Nhge6n0z6CWMwNQLAMqn0kMQOOL3xZ6nmpczPCM0EgmJ0R5iJW0+o+mOVGYkqWNBg1qTxRONGfwZMh87MzK6puAoI37E2d/jGWOUcEIwm0tt1z1PvfH8r7Evfcz85BLlf/vImTRKd0Z1Rg/fRqIDA7tQNjfY4s9CdgmY6m0kTyQxMI4VcNpZh90tce1A8FjftnwBZc6RPsqKojB4CEAkj8tdnvQ9sWxk4h1CGKL1JLqjlXs8TI2oN8CtX5UYtNfA4y5q26/4rfpv5bWQuSqvhtsxA+YeZmmIJ8wsdQJHIrgA9hVdsangGeSWRQ27RMUd/wBQABBPzTV+14dN4Km9UEWdj8ogi3B1qD7gEBiPe1/bBv4b6DHk4Vijs19zn7nY8sf/AB2FDHHq9Zj6Gk+q+NqpfvoWjFmripnssztCVfSEk1MLPqXQ66TX9TA7/pxbxTz+U8xoW1afLk1kV938N108j9d9/t/t4JqXMCvX5GnZ8uDpUqVP7isbnUc0VpV5OB3qGSlV/MU2TyMZZHtR36KCUup/T5mJl87mMuDlzE5Y7DQpYN8gj/vWCzwd0l4I3aUVJK2oqDekVQUkbE8k171vV4XSuluXEsp44GN/FcWOt39DXXaxTThFLfeTXqxssgUFmIAHJJoD8nEOVz0UgLRyI4HJRgwH7g4DvGDmXORwOaiWMOB2LMzCz70Foe1n3xk9Zya5eRGhaiSFOn+YEgFT7/8AmsJZmm9tkTh8NjkhG5VKStbbfVnS0nU8MD++PRIDtYwE9Sg8pQyMb/ONhEpFcHerxZZL9DCejUUmpcm7mQ2htP3aTp/Nbf5xzfw08IiIk+4WDfOoc6r3u7vHR8q+pAT7YwvEfhqGUNJ5f8XksrMur/q0kAmu5xGWDlTXoX0Oohi6sc7qVbr2v8bg94S6n5MmYpSYmZeOAwB1H86dH9hgxyClpnnEhMbxRqqb+lkaUs1XVsJEG2/oF9sDMOajjh8sKFrsBiz4YuOSSRiakSNQv6dDSnVz/N5oHH8vftXFKvhN/EMXmN5Uqd/fYLjhpw4G8NOOg8cyvE+XL5Z1H3WjKLUWyyIyrbEDdlA3PfAdlZ8xDmX0qhzBUBtVssatTadiNTmlOxoAD7rNGXiYqMszPdKyMAGC2yyIyLZBq3AHHfAanUm+plzEcTkMVLpWpo20gbgXaHTYb8g1tYCzk+YmzEepUGYAIXTarIBbaNydLDcg3Rs8bWusjM0j5mLSusBYy6lpGG+n0lgF2Nse3FkjCl6m31EWYkjcBSSiaaaRqr0g1SjUCW44AsnEvXestmfKUwmOVXtBqDK9itF0KY2K2o1V2RgD3rPVM08LLmEjMTV/y1YMpBBVltyDRANGr4sYdHDnfKChFMZWxN5i+XpIvVuddVv9t4i6l1WWWIx+S66R6mdGVUHcuSNvxyewJ2xah8RhcuIPp5DCIvL8zUA5GnTq0cfNasAVuidTzKQhcusflizqkVizkkksaYaQb2XcgVucR9J+oLSSZePVbnXGGUMjNua1EAob2PI3BG1n3pPVJIYgnlO4Yel0RmVx/TQ5/pO44IBw7onV2y7TfwWkldhqXUFCBboE0fX6iSANtgTdgAMgmzEOZYhUOYKUQTqWJWINHSRbmgdjQFbnUQPc9mMxNPEHVFnAIQrarIOdBsmmFEg3Rsg1tjz/AImxzMmYjic6tJkStTIwULdDlCFHq7G7ra1mepsZ4p5I3CqxKrpppGA2Cg16QSCW4HHJAwAutpmSqtmotCagoQupaQ86BpLACgbY8AGgTQxP1bquakhZZ44zE43CKwZaIIZSWIJBANHmuRjzr3WmzIjUwmKRZA0fqBV7BGgmhpY6tu1irF4bn+qyyRGPyXXSDqLoyqgHJckbAD/a8AaXhLJyeekshWhAwhZWUiRJGhYsB94ry05A+7BngN8J5mOSWFQHDQZZkjLEDzFZofMfRRIpo0r1ba9xxRlgCLMxa0ZfcVjj/WemmLMrDI1xM7PyK1hUWj8hdJ3/AF/OOy4EPE2XypSVHXzWebWQGpo5AiD0laKnSB+Qxuwax3+H53jypVaf34q18is1aA/xTDHD5UmVP8ZWUx1zrvZf3J013BI74NP9R+pyQ5ZFiYo00oiLqaKqVdiVPYkJpvkXYo1gHyM8eVzHoy75mZNx5svpjvfakrVW+42vkY1+seIVz8P08sbQyAhiobUKB+9GobgkWCO/cXj1suKUsmJuNxjy3V7+13S/JmnszNznh1IYVzEchWUbh1NMD73897574f1fOTTtlc2qapPIUOq9+TqUe1ltuaI5xFmOgvop83qT9KpTH4vUQP7f2wYT9MT6WJyfLKIFFewFAV+MWy54wcZN9Ttq6fD9O4SA/OZqbOyxI8TxprXUXQrsCLADAEkjb4xJ4kjkgzpzBUsDsaFkUSQa7jf9qxfyfXMtDMDmHcsNwArNXyQoJGCrqHW8m+UfNgrNGg4GzatgEINFWJZRTVyMZ5M88U41jfTxxs77MJJrkBnzzZ6eI6SkSOrSSFSAApB0j3Y1W3F3joc+cizUbRI4sjbHOcxNnZVE2mNUG4iVPSB7E3qJ+bH4HGNLJZ9JFhliGhrplv7SDTAn22u/asRqtP1KLW3Tsq3p87/tExY7qfh95NKPE2tdlkQ0QPa+CPgg4wun+YjSLlFDMLR8xLbOwB3WMAqFSxyBbUPjBdL/AKirq/hZaSWMcyagt/KKQbH5K4F+h9SfL6miikkiZm0OsbNQv7HCg6XF0QeeRYIONcDz9DWSNdk3s+97/Wvm62IdehJlZhLFMkn8OZFIbfYqwI1C/wB7B4298dN8PylsvGT+kC/ehzgD6L4WefzszmtUEboVCt6X0HdmYH7eBQIvY2OL6Pk4lSNFT7QoA/FbHHmeJZMbl0x3/juvuXgmTYzusQKxhZm0mOXUg29TeXIunf8Apcnb2xo4o9Ty8btD5jaSstxiwNT+XINO439LMaH6ceWaLkqZ3KFgGB3GGZeCSStWwGNH6Y++2LKLQrFOnc6HnajSPUWhWPcZHUvE2WgfRJL6u6qrMR/1aVNfvi39crxeZEwdSNmU2P8A5HtiepcWZvDkSUnFpPh1syn1/o8OZC62KOv2upGoXyN9iDXH/tjNy/gpAdTyvIw+0mgq/NDk/k4slV0F2bHvSevIfSxPOxOM2oN20d0ZaiGPpxydIanhuz/EewOBi+nSuxbYdsaQOPcXUIo5JarLLlnirQoY9wsRZicIpZuBi5gk2zO6vkVNMFGx32xiuqefI6H1vHGhTbYI0xU++5lYb/p/ONA+I9/+WdPvj3K5aE5iSaJgZHijDpY9KK0xRqqxqLSCzsdG3BvLaXB3LrxJeYvkaGSdlCq2LhxXjjJNnFg40RyZKbMvxK8Yy7NN9ishPPIkQrx/UBgR6N1iKPNPmWJCFCihQSXYspJUDsuiiTtbVd4M+uvAISczXlBk1XdX5i6Sa7a9N9q52vAg8sZz8jOVZGCGIggqY9IA0VtWoMNu94kzGdb6xFJmI8wpJRU0OrAgodRIJB7NqrULFirsjEPXepxzlFjIWiCzdkUEW5/H+TQG5AxZ82L66JkICrqMhJAUR6SDrvbTZA37kYm8VZjLtHF9O0RjWUGURFdrBClwvazVnuRgCXxH4hgzOXeGMsGYqU1Iyh9Lq2kEjYkLQurNDFFOvwjL6CBq4+b4qve+2Hddky/0+1XW+NnL5qEQKrSQfXeSF9TJ5gl0VRPOrV2wBQ8NeIIctAIpC+vUzMqoSI9TE6T89yBuCSDvjO6R1SOGSTWQwd2dG7OrMTq/O9Ecggg7jEvhySAQUwpgKo8g/Pzix4WngUTmdohC0g8sS6aLgesqG520Cx7YArdJ6vEmabMsSI9DIukEl2LKSFA5C6dzwCVHfHvXusxSzxTqSVRdLqykFPVsxB/lN1qG1gA7kYfmJYzn3ZirRlU8oqQV8sKB6SNq16/3vCklj+thMZACklySKEek6ix4qjW/cjAFXxB1KPMARxkA927INrdj2A/8AbkY1/EPiODMZeSGNmDNWgsjKrlWDabI21Ba9Vc4h8V5jLtCn07RFBMplERXimClwvbUQLPcjEPWZcv9PtV1vgC74QzcMkyAbTJDIK3FKXi1gjiwypzvz84M8DPh2WDXAjFTnVyxD0bZVBh1LLX82rRs2+zV3wTYAWA3ruTXzHlhtqk/ijfZ9Ce/9OnjGp4h6u0bLHH97d/bAH0nxFnJmmbLFAmsliU1F20qNW5oAqF2GPR0emy7ZFSXuUk1wV4eqDLZuWSVaSRtSsw2Nj7b9xuK9hi/0Irmc2c4QFysCOZJDshtSukHvQJY1xpF8jBT4M699UJIZo0WaOtekeh1a6YA3W6kEWa2PfZf6hu30jQxjeSgBxwQdP71X747p6lvL5LhUnUW79O6VdvWytbWCSeIIhJ5keSkeEH7mkAavcJpI/YsP2wUdbziZnLQzwnVETvtxRogjsQQQR7jAflvE8KZcxMoDjYgimB9iDuDg1/076eyZL+IK812k0H+VWoAH2sDVXbVidbjjhSy9LTTpW7td9/42EXewEeFjCZJjP8Adra797NftVV8ViXpHSfqp85l4TUTwAsewlWVGhLV8q/7Xg76j4LyczaniIb9SOyk/nSRf74w8z16LIMcpkMqHKm5SXIAYgcsQzO9Vd8bC9qErW+ffkJ9bS5qlVb3f243HTXJkL/xBY/pvpJC3FitB+dd6a/JGN/I+CfLyMsRIOYkikBb+UO6kUO9CwL2ur2xo+FvFa5pmieMwzqNRjLagy2BqQ0LAJANgVYwO9b6lmc3m5MvDK8MUR0fw2Ks7CtRLD1AA2AAe1m72yc9Rkm8bShXxS/d7Gy35MfpPXooYHilTTIuzK2xUjkHFjwTnTl2kmc6InJcg/pAHqI+a299vfEGUyzfWLBmX1lgQkr0zqyi6LHcggHcmwQPfBH4p8LMMlKY7lkBViO7KrhmAHc0LA7kAY68+TEn5ctvMq36b+qviv3uQk+exgdW8XvPqtJVgYFbFXpO1kX7fN4MvB/VjIPLLBgFBRh3Wtv8YCZPEWW+kr03XOC//TrobQZdXkFO9sF/SrMWAPzR3HbHPrsWLHgdx6XdL39yYtthdil1BYi0HmGmEv8AC53fy5Ntv6NfO2LuKXUDFqg8werzf4XOz+XJ7f0a+dv8Y8A1LuGyXRrmtvzh2IM85EbEcgYEpW6OdeGViMbGb/mGy18679Wr5u7xr+Ah/EzSr/yvR+NfquvnSFv/APHFSPosMuqRywc7nSxFn5HH743fByBFeNRSA7fk82e5+cceKLUkfQ67NF4slXbr5Le9v6fIi8SdPKqCCdN7jGX1PNQxwihbHZQOScHUkYYURYOA/wAXdB0ok0KFjG1uo3OkjcqO5BA29rxpkg0m0cei1MZSjjyP1/bIeneLpIgongqPu6sSV+Sunce9b/BwbqwIBBsHgjHNM31kZlFghTXIdgq8/lvYDuTxjofTMr5UMURNlEVb99KgX/jE4ZN3vaI8SwQxqMlHpk7te3ffglzEwRGdjSqCxPwBZxz/ADGfzmcUureXHyIwqnbtqJBJP4oYP81AJEZG+11Kn8EUf8HAHHkc7lg0KxGVeFdCtMO12RpPuDt8nnDNe3New8N8tKTfT1bV1cV61e1/q9T3pvVtcTRuo8xTRrg+xH/j4wQ+GstGjvv/ABzFHrXfaPVN5fx9xl43237Yb4W6CYUZ5gplkayBuFA4W+55JPufi8aUJi+plCj+N5UWs7/8vVN5Y9vuEvG++/bE4otK2Z67PCUnDHxd/wCPYvHDThxw042POKXWcr5sLpoD3R0kgWQQRudgbGBTI+F3BkMuXVoyLWIS04fUotWFBQVu6O+lea2ORh2AAXPeF3PlmLLqqAW0Rlt2fURbMbDALuLO2psedR8My0kkMK6wRqjZ1oj+ZW2IKkbEfODvCwAHdW8MKsOrK5ap2r7pTUV0WK6mKhgLAKjY0RitN4VZYQiwB2I3p1AH9+f9sHWFgAMg8MUsYny4mkshpEmK+m/SXFrrIXa6J9PJxBF4YlExLwqyMaUo6gRpZ0qFIGwXehySe5ODrCwAD5XwswzBWSBXyziyfMoo+3qWqYbCjR39Ptj3qPhVjMkcMCrlxuzmS2du16rYhdwATyScG+FgAEz3hiYuPJhVdPDu66W91ZQCdLCwQRuLxazPhkfxRBlhHJ/6crzFl+4DUq22htNkGtiBxgxwsAC3hPojQOS8ARghUSalawWUkCtxekH9sFOFhYAHPEvTHZ1mjFkbEYAOkRZzIlo0ykrxsdpEXVe1DUBZBoAEnbHYsLHdh10scOhpNFXG9wH8B9JzMc0s2YhKeaoC+tTpAs+oA3bE8dgB3NDb6tk5MwShiKBbKSalIY2K2G4sb7+2N3Cxhk1M55fNfJKSqgEy3QczLJU0aoq8PakkX2rcbYLOls4Uq0JjCgBbdW1c+3HA598X8LEZc88lKQSop5bMysjF4SjD7V1qdW3uNhvtvjlOW6sMpm52mTT5kruNRBHrYtp1DYkXVfGOxYD+pdKlilZ411q29Y6/D8sYOUZcNd6/JWaBvwtnTNnzmIk1KsbBQCF1sxUUCdqAsk/AxP4m6bmIZzmoU0+dvJGWHpYbWGG1EAGvcn32J/D/AEqTzPOlFGqAwRyxBhTAEexxrm1qhqOqHFdLXOxCjscgyeTneZZWHmS3SojD0juxY7X2oe557dVmnlWNCsJdiBqXWo07e52O+22Jcvko0+xQPwMWMcus1X+oknVJFoxoxOo9NjDiVcjFLI4Id6iDgHsWIs3Z79sbKLQAAoAce3xh2Fjkcm+SwsVeoL6QwiErI2pFsAg0V1AnYHSx/ucWsLEApy5mURqwhLOeY9aiv3Ox/wB8QdVzsiQhlh1M1ak1qNNjfc7GjttjTxV6gLXT74h8Fof7kB+f6XIAHjVm1bsodRp/vz+3tggyDtGiLFCXB+5tSiuN99z+3tiD6eUbE7Y28pEFUAYzhGnwdupyuUKcrIsxmJA6qsRZTWp9ajTvvsdzQ32x7JmJBIFERKHmTUorn+Xk/wC+LWFjU4CmJn83T5PoPMupfa/t+7nbDo8xIZCpiIQcSal34/l5/wDjFrCwBUy+YkLsrRFUF0+tTq322G4sb749ymYkZmDxFAPtbUp1b+w3Hvv74tYWAKeTzEjBtcJjrga1bVz7cfv74Z062Z5Hg8qQhVLalYsq6ioteyl22P6j74v4WAPDhpw44acAIYdhmPbwA/Cwy8K8APwsMvCvAD8LDLwrwA/Cwy8K8APwsMvCvAD8LDLwrwA/Cwy8K8APwsMvCvAD8LDLwrwA/Cwy8K8APwsMvCvAD8LDLwrwA/Cwy8K8APwsMvCvAD8QZmO+O2JLwrwJTp2VNLNtWLqihWG3hXiEiZSsfhYZeFeJKj8LDLwrwA/Cwy8K8APwsMvCvADjhpwrx5gD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1270" name="AutoShape 6" descr="data:image/jpeg;base64,/9j/4AAQSkZJRgABAQAAAQABAAD/2wCEAAkGBxQTEhUTExQWFhUXGCAbGBYXGBsfHBobHRwbHx4aGR8eHCggIB4lHBcdITEhJSotLy4vGx8zODMsNygtLisBCgoKDg0OGxAQGzEmHyQ0NCwtNC00NzQ0LzAvNiwsLDEtLywsMCwsLSwvMCwsNCw0NCwwLSw0LDQtLDU0LCwsLP/AABEIAI8BXwMBIgACEQEDEQH/xAAbAAABBQEBAAAAAAAAAAAAAAAGAAIDBAUHAf/EADwQAAICAAUCBQMCBQIFAwUAAAECAxEABBIhMQVBBhMiUWEUMnFSgSNCYpGhB+EVM3LB0UOx8RYkgoPw/8QAGgEBAAMBAQEAAAAAAAAAAAAAAAECAwQFBv/EADARAAICAQMCBAYBAwUAAAAAAAABAhEDBCExElEFE0FhInGBkaHwwbHR8RQyQlLh/9oADAMBAAIRAxEAPwDtuPawhh+AG1hVh2FgCh1bqkOWj8ydwiWFBNkljwqgWWY+wBOKn/1NlPp/qfPTydWnVveu60aa1a7/AJKv4xV8d5MyQR1BLNolV/4EgSaOgw82EkgFxdaSRYY4GMn03OKsOZaCWUQZxpVikEC5iSJ4DH5j6CI2lV2JFkEgc3WADPK+JMrJGJUmUp5givcESMQqoykalYlhsQORi5ms/HG6I7hWk1aAb9WhdTV+F3wA9R6bmZmzGcGUkTXmMmywEx+a6ZaTU8jDXoBIbSAWukF1Yxr9QE2anykoys0SxHMBxL5djVBSt6JGFFjp5uwdu+ANjpHijKZl/LgnR3K6gu4JX9SggWPkY2axz3w5kcy46VG+UkgGRT+LLKYtyMu0WiII7MQzNZJCil96GOiYAbWFWHYWAG1hVh2FgBtYVYdhYAbWFWHYWAK+dzKRRvLIwVEUszHgKosk/gDEeZz8cao7uFV2VVJvdnICD9yQP3xT8Y5R5chm4o11PJl5FRR3ZkYAb7bk4wc/JPmoYIxk8xEYsxlXYy+VRVJkLldErcKpO9YA2p/FWTSbyGzCCTUEI3oOeEZ60Bj+km8Wp+swIsztIoXLmpjv6DpVqO36WB298c865ls3Fkc3kBkJJhLJO31ClWUpLI0iy6Rbs66qKVdounVeLXiDp+aKdRyseVlk+uZWimBQRqDFFG3namDqVMZNaSTtgAzz3iTKwhjJMqhZRC2zGpCmsJsOdG+LXSupw5lPMgkWRLItTww5U9wR7HfAT1LpeYSZply8kgHVFnCxlNTRDJ+WWXU6j79qJGN/wjlJfNzmZkjaEZmVWSFipZVSJI9T6GKhmKk0Ce2ACOsKsOwsANrCrDsLADawqw7CwA2sKsOwsANrCrDsLAFHqnUocvH5k8ixpYGpjVk8Ae5PsN8RZDreXmiaaKZHiS9bg7IVFsH7qQNyD2xl+LcrIJ8nmkiaZMu7+ZElFqkTSJEBIDFDtXNOawKy5HqGYgzUXkkDNzxoJJY44nMIS5Wn8qzTaPKW/VTDjsAeS9eyywLmTPGIGrTJezWaAX3JPYb4sdM6jFmIxLBIsiEkalPccg+xHscc8HRcxFBLlpsq7JHmxPC+TkCmFZA7E5fUBqMchYFGH2ybXWCfwDFMsc/nIyhpy0bSxxJNIulB5kyxenVqBFkBiFFjABPWFWHYWAG1hVh2FgBlY8w84acANkkCgsxCqBZJNAD3JOIl6lCULiWPQOW1rpG9bm65NYp+JZXXLOY4/Me0AQd9TqP8A3vttvtgJypmhzDgRxmcqFYMLWNWptJCkanNKdjQpfus0B0I9Sh0CTzY9B4fWuk71zdcisJupQhQ5ljCnhi60fwbrHPc20008atHEJwpChRpSRRbaKJOlh6iDdGzxta6zFPpQ5mEKgcBYyyEyMN9I0lgq7G2PbiyRgDoc2fiRVdpEVW+1iygNYsUSaO2+PJupQpReWNQeNTqL/FnfnAH1rqGYkgKZiKIxGvsUhkIIKstsQaIHp2vixeHrlc40QXykaPTYm1p5eki9e51gV/TfxgA6m6hEhUNLGpb7QXUau21nfc48l6jCrBGljDHhS6gnethd87YAej56dYlEEcRRSTqlQlmJNltmGkHsNyABucR9LjnLyS5eEP6zqS11RsfVsWq0JNgjfkEbWQOh/8AEItYTzY9Z4TWuo/gXfbCbPxB/LMiB/0al1cXxd8b455C88WaZvLjOZKAU3qEStRo6SLc0ODQFbnUQHZ6WebMR60jXMAEIygqsgq9BsnSwANG6NkbbYA6AvUYSxQSxlxyutbH5F3j2PqETMyCWMsv3KHUlaNbi7G+2+Odddin0h8zAEXUF0lkLSnnQCpahSm2PABoE0MSdU6pmXicTQw+XIN/LQhxuGDAliCQQDRq65GAOhZbPRSEiORHK8hWBI/NHbFjAZ4OMyTKjRL5TwM6Tp9rU0VDiwSHumo7Gro0Z4AWK5z0XmeV5ieZ+jUNXF/bd8b/AIxYwAeKPFEnnSZWCEeerUZGBoIUUgjYEk6iNjQA/bG2DBLNPoj/AIIboNU6lCXMYljMg5QOuofkXePUz8RZkEiF1vUoYFlrY2LsbnHJcpmnSUJOoWRvslWxZ50tZPIHN/FYNM7mWbJBwAGY0zAbkfJx15vD5Y5RV8lVOzbg8Q5Z3KJMjMNiAwNfmsXMtn4pL8uRH0/dpYGueaO3B/tjkX1UkpIykSBV5kYElyO4oihfvd/GCvwz4jvLTIyBJ4aDADZg16WH9iCO37jFs/hsscVKP19r4CnYYQ9RhdSySxsq/cyupA2vcg7bb49iz8TIZFljKL9zh1KitzZuhscck+vnldhlwKBIZiDTEc0AQK7WbvBt4G66Zw+WmRVmjFkAel1O2oD3BoEG+RvvtTUeHZMUOu7rn2Cmmyj4p8a+ow5NfNK/fIrUg+FYA6j70K7XYIGR0zxCQDIZCjIRrSRh34IPBB4/7cYhy2ZHT8zNHmEAt3ZCeHRmJDL77EXXBsYf4a6Sc9mnnC1lwCuojZyWBpfetO59yB749VYMOLC3Xw0n1f8AZv8AfoUttnSYuqReUkzSIqOBTFgFN+xJo8HGV1TxhBCa1KfnUAPfY3vtip/qDmjl8kqRDTrkWIMAPQCGJI9jSlQexbAVnPCkUeXWVSA43BHIPvjztJooZI9c3SbpL+5eUmuDpuU8Q5d1DGREvgOwW/xZ35xq45d0HrscUX1E5QM0Z0oRfmONvSoBNEgbgULwf9D65Dmk1wyKxFal3BUnsysAw78jesc+q0ssUnSfT39PlZMZWaWIsxmEjXU7KijlmIA3+TtiXFLqMxUwr5esSSaW2sKNDtqO36kA3/VjjLEkmfiVBI0sYRuHLqFN+xujxhTZ+JFV2lRUb7WZlCmxYok0dt8Z/irOeRlXdVUkaVQEAgFmCg1xtqv9sBjdDZohO0rFxuGLGwfj2HwNq2xlPJ0ukju02i86HXKVK6XuzoeZz8UYBklRA32lnUA/izvzj3MZ6OMqHkRC32hmAJ/FnfkYzPDGd+pyyNKql1JVthypqwO1gA1jYeJTRKg1xYG2NE7Vo5MmN45uEuU6Ips9EjKjSIrt9qswDGzQoE2d9sJ89GHEZkQSHhCw1H8C77H+2JWiUkEqCRwSBYwmiW9RUWO9C/74koZ82djMvleYmv8ARqGri/tu+N8KDOxiXyhIhccoGGofkXffFPMxeZIWWgR3oX/fEnS49MhDAFv1UL/vjO9zreOoc/Q04c9EzlFkRnX7lDAsKNGwDY32wsvno5CypIjsv3BWBI/IB23GJViUEkAAnk0L/fGN1Hq0MeoLQY8lR/74u2lyc+PHLI6ijRy/U4XvRLG9c6XU1+aO3B/tiTKZyOUExyI4GxKMGAPsaOMPLZeMpqWt/av84tdDzTGSSLy9KJHGwcCgzO0oZeKtRGp5v1jja4UrNMmHoV2bBw04ccNOLGBn9fzskMDSRJrdSvp33BdQ3HHpJ37c78YCU6mfqZMxHG5DFS6abaNtIG4F2h02G/INdzPxJOyZdnQAlWQm6+3zE18/0asCHRurxR5p8wxIjKFFCgkuxZSSoHZdFEna2q7wBHL1M/URZiSNwqklF000jVXpuvSNQJbjtuTiXrvWmzPlKYWjkV7QFgVexWi6FOdqsUaq7IwuudYikzEeYUkoqaHVgQUOokEg9m1VqFi1q7rEXXepRzlFjIWiCzdkUEW5PYD/ACaA3IGAH9S6rLLEY/JddI9RdGVUA5Lkjav7+wJ2xah8RhcuIPIlMIi8rzLAcjTp1BOPmtWJ/EfiGDM5d4Y2YOxUpqRlD6XVtIJGxIWgDVmhiinXoRl9JrVx837fnAEXSeqSQxBPKdww9LojMrj3Ugc/08jggHDuh9YbLtMfJZ5XI1LqChAt0GNH1+okgDbYE3YF7w14ghy0AilLa9TMyqjHy9TE6Woc9yo3BJB3xn9I6nFDLJrIYO7OrdnVmJ1D53ojsQQdxgDz/iZOakzEcTnVpMiVbIwULdDlCFHq97Bra/M11UmeKeSNwqsSq6aaRgOFuvSCQS3A45IGJek9XiTNNmGNR6GRdIJLsWU0oHIGnc8AlffDPEfWIpZ4p0JKIul1ZSCh1WCQezXWobWAOSMALxB1xs0I0MJikWQMlsCr2CNF0NLGxW1EirF4jz3VJZIvK8l1Kg6i6MoQAblyR6QPnEXiHqMeYCxx0pI3bsg7uT2A5/3Ixu+IfEcGYy8kMbMGatBZGUOVYNpBI21BaGqucATeEOrOzRZdIyII4DcrDd3UxhaF0oILmjZO3FEEuwGeD+oF5lRANCxP5m24fXEEB7jbzNq7dsGeAFjmfiHK5mHOzZwQs8TOFGhWLDTHGAxG5Kk2NQFDSbrk9MxzrxT1nNvmnyUbGFQdWtaDMjKukKwNqAwezseOAPV3eHOfnVGqp3fFev73Kz4KmU6dP1HMpI8TxQxtqZ3UrqI4VAQCd+SNhR3vbHQ5IIki8tqCVW+Of5PqGZ6fmIklmklhkcI6yOXK6iAHVmJYUSCRdEXtdET+M+q6ZGLW1ELGl1qY8X8UCT+Md2owZM2WME1018Nf++pRNJGVkGm6ezxCJ5I9xHIil1Ze1lQaauVO93ViiSDwV0GRjPmMwhjEyhUjYUwUEksw5FmqB3FG+cD2Qz+dytT0rJ/NHRAI9lNkg/JvHU+nZ1JokmQ+iRQy3saIvcdj8YnxDLkxx2S+LZyXtv8AR/qEEmczjy+Y6ZK6eS8kbEmORELAg8BqBphdb81YxoeF4HibMdTzKNEiwsqIwp2BKsxK8jdFAB3JvaqJ0/E3jYwsI4EDyMaXV9u3JNbkCxsPccc4GPEHXc6cvImZEZikXcqhDIQQQw9RsAjdasjuMawWfPBdUUuqk3e7XrS7/qI2RB1DqWdzIMxRPLuxGwJofm+fmsF/gXxB5sZDnSEH81emuQTxQ9/bArH1TMxRfTNlpdR2FRkq3sVYDSV+Qaw+XoMsOVMTECXMBmYA7AsKCEjbgAGtucX1GLFPH5bSW/w1vt6sJu7NLxD4xhzSPCMtLLAf/VDBDYNh4gQeCLGqr7ijiv0Hwl9XGrjOlsuSQUEWmQVyjEuQrDuQDfI2IOM7o/X4YoGjkUK42IbYqR2OC3/THJukEsrKVWaXWgPddKrrrtdbe4APfFdQnpMMvKuO+179Xur4fuq/oF8T3Bl8nCnUpo5V0omhY1rYRBF0hfiyf31d7xCYx/xCMZViLDaiv6ApPq+NQX96xteM+t9MnDhizyxqwSWJZKDUaXWoplvtut4d0rw20SiTKlXWVQfM1aiQRf3e342xMdRWNeYpRbjXxL4X73+RW+wReGOpu5aKQ2y98auemkVoQi6g0mmQ0TpTQ51bHb1qos++KHh7pBh1O5t25+MX880oaHyxamSpeNk0Pvuf1hBt748LUODyPo4NVwO6lkUniaKQelhRrkdwR8ggEfjHP5Ok5hZDl/OTQP5yDdf9PF/vjpOMnrPShJ61OlwOcceXH1bnoaHVvC3FvZ+10+5gdOVcrIkaNa8G+98k/N4NFYHcYEum9LUW8jW2Njo+YFst7dsRj22L61Kb6k7a5fc1seMaFnHuIszWhtRoUbJ4Ark42POXIJZjOyl2MI9N41PDs2ssX+8dsCWU65KAxih1R3sWJBI96rb98Evg1xKHmG1nSV7qRyD/AHB/BGOXHK5Ht6vA8eF2q4V+v1LPiPxBFADGSTKVsIgsge57D9zv2xgdIzcMqNf3DlWFEf8A97jFdGVM9mBmB6jIW37ofsI9xpofsR2wulZVJ8/SD0KjF67A7KD+W7f0n2xDm5S/Btj0+PDhfPCk36fJGx4cyBYPuQl7Y3Mo8gnki0AQrFGyPRtnZpg63dGlSM1W2rvYq5BCqDSooDFaJ5fqJAwHkiOMo21mQtL5g5vZRF27nneumEelHiajO8s2/QuHDThxw04sYGf1+/IaigAZC5fTp8sSL5l6hX/L1D/fAi8kf18hcqUIQxEEFTHpAGitq1BuO94LPEeXaTLsikKSyWT+nzE1jjutj98CPROlRSZqSBk1xaC/JBVwyj0lSCNQJujvpHtgB3mRfXRFCAo1GQkgKI9JB13tpsgb9yuJvFU+XaOL6doTGJQZREVoGiFL6e1mt+5GIOu9KiizMUCJoiKaySSS7aiPUWJJ0gbC9tZ98RdfyUcRjaKmawNNWGBIBQjuG4I+cAS9dky/0+1XW+NnL5iHyEVng+u8kL6mTzfN0VRPOrVit4l6BBlsvJNDHUgKgMWdtGp1BZQzEAgE0RxyOMUI+j5f6a9rrjADPDjwCCmHqrg8g/PzifwvNAon88xCEyDyxLpouB6yobnbRx7YseGOgwZnLrJNGWcMy6w7rrCsQC2lgGIrTZ3OnfGd0fIxSSy+YAul2QLVBFViAgHYD/3s8k4AlzEkZz7sxUxlU8kqQV8sKB6SNq16+O94Ukkf1sJjIABJcmtIj0nVr7aaNb9yPjDej9LifNvAyh4jGXqyNLBkAZSCCpINGjvQvjDvEHSYYp4YUTRGylmJJJdga9TMSSF5AuhqwBP4qmyzQp9M0JQTKZhCU4pgpfT21Ec9yuIesyZf6farrfFfxHko4QrxUzDhasNexQjuG4I7g42PEfh/L5fLyTQxVIK0ks7BLZQWUMxAKgkggbVtgC14eZi8A1RllypGZW0MokuHy/M217KJQd6s73tRNgN8H9P0So8bDyzC4kW9y5aIoarsBJvffvexlgBY5z4z6LmfPbNoRqDaVB4MQVSOBsQ5k55v4GOiSyBQWYgKBZJNAAcknsMc8l/1BVTNpjllRpLjk0jQE0IOCQ1agx4747tBHN5nVijdc9tysqrcw8r0/MZqZDLXpYEKtncHYsaoAHfBp4w8KHMRK0VefGQyg7B6BBUntYJo+9Yh6P4h3RmRNEnDqPfG51HxBFEdO7H2GOvUZ9R50XCNVxX5KpKjnnUM3nHhMTZaSMIpLPKpWNABuxeqIA39Nn2Bxc6V4xkhgjiiypeGNAvmNJpdqG76dBAs2dOr9xgj8R59M1kMwsZpiuwO24IIB+DVfvgJynimJMuYWUB+NJHqv2rnHZhX+oxtSxcPhWvryVez5Is+fNWPMQgsVZiAdiQxGpfbUCo2/Pxi1mps1nkEYheNFHrlkQqiKBu24Gqh2W/2G40fC+a8nKaSgMkkrOFYfYDQA/st1841W6lKFMU4HlyKUNCqDCtv74meaUXUYp9LfS3/AAvUJAn9Zm8yNcXpiUAIrAk6QKGrfmh2xseE5/q9cMvpZPn7T7j4P/Y4o5Q53JKcucvLJeyyRRs6OOzWoOm/Zqrf842vD3RJIMvPNJSzzb6AQSiC6BINarJJr3A7YamWNY2o0uOinv8AvcK7PUyGUWYGZxIVOxKg1++LHj7qTmBo4CfVGTa8kVuBXerwIxGbMyNFCdCoaJAGpmHNkjYA7UPb9hd6LHMZ/pJXtqLROebXco1cirIPweb2zlpumSyTlbjvT7d6r6i/Qb0mXK/Sb1qrbBN/pWrDKPf/ACzO5h/6KW6//Z5h/fA31bwtEpfzAA7K1KhYAsQaLBTXJs7YP/D/AFON0WNfSUUDTVcCth7Yx1+ZSxNQTabtt8L5f3Jit9zXxUzyy6ofLNKJP4vG8eh9tx+vRxvt+cW8VM9FIzQmNgAslyC/uTQ4obb+soe3GPDNS3hYWI8zOqIzsaVVLMfYAWT/AGGASvgzs/04E2CQDzhyQqq0uBVvEOcmBkiWNI/5UZdRr+s3z+K/fnBD4Z6iuZjLFdLo2l17A0Da/BBv+47YxjOMnsenm0+bFjufC5p3XzNmLgYrdZyZmy80QNGSNlBPFspG/wAb4uYWNWrVHnRk4y6kcyynXFgjaGVNEg2KtsQeNvcHsRse2CjwLkXSKR5FKea+pVIohaABI7E1de1YJCo5obcY9xlDF0u2zv1OvWWDjGFXu97+3b8lHqXSIZ686NXI4J2I+ARuB8XiTp/T4oV0xIqDk0OT7k8k/Jxaxh9Q8V5aJzGzMzL92hWYL8EgVfwNxjR9Md2cuNZsq8uFtdlb/BuYpRLL9RIWI8jy4/LG1iQNN5h4vdTFya22re5cjnY5kEkTBkPBH+Qe4I9juMRRQyjMSOWBhMcYRL3Dq0pkaq7q0Y5/lOw72MWmnT5Lhw04ccNOBBQ6709p4GiVzGWK+ocgB1Y1+QCP3wEDpAOZlyys2hSoYs28jaQbeqFDVQXgc8knBn4kyrSZd0RyjEoQw5BWRW2/NV++AzJ5OabMuvmgZgJq1FdpFUhfXp4ZdSjUBuK22sgeP0cLmIsuzN5bkgaW3jbSTqS7AuqI4I3IsCrHiHoYy3lFZZHkd6VmoaAASStD7+ACeNyKIBxBncnPDmI181TmCpYMBtGptbXVyzeoWRsL2JNjzrcU6hFzErPGWBtgNUZ41qa3oE2p2IsbGiAHdQ6H5MXmo51MPVZsMDyHB+4HuDi9B4bibLLmPMmEZiEphDDjTq0Bit12vn5xB1rok8ULPPMrRrQCoDqckhQu/wBoJIsi6F49jXOeUJBNSgUECr5YX9Gmvtrb3+cAVeldF8+ISO26j0gEgIOwQXsB/ubNnE3QejDMtMGlkWSMrcikHWrA1rsG2Gk+ruCLvnC6F0aeWEPBKqISQyPqtCDRAIvUO4ujRF2d8RdJhnLSRwSsqhzqcABpGXYseSF22UHjmyScAJukj6qTLK76F0hyW3kYqGtqoaQHoLwNzybx5N0dUniy5ZjG7UArboxBpo7sA3yKojkEgEe5bKTzZlkMoE4Sw5XaRVIFPpqmGoUwG42I2vHvUMlPDPGDIrTsCVKj0xj7dQ1fcxsgWKAvYkggCbxD0MZZY2EsjyPIFVmoBNidSgD79qBPF2KIBxFnuheVF5qudRG5u9XuHB+4HuDYOGdcjnRVGYlZ49QYkgFkP60NcgE7cEEja7FrrHRJ4oXeaZTEgGyAhnJIVV32WyQL9VexwBqeEei6WizSSOI5ICDCxJCsxjYaT3A0MPVZ355wWYDvCWVmMySySehYWRIgKVQWiI0i+FCAb2d+fcxwBheOcrJLkZ0iBLFQaHLAMCygdyVBFd7wBZTrGW+kqhqrnHV5pAqljwBeOYzQIZJs00cFGTXrkRfTsoAJO12t37tj1/DsvwODW13adb9jOa9SPwjkZZIUQIQutnBIqlJv/Js/vibqvUfppmQxmWVj6VJoV+omjt8d/wDOCzwp4nizVoHTzRuVGxI/UAdyPkYw/H/T5I8zHnURpECCOQKCStMzK1AXR1kE9qGN4Z3PVOGWNXe3vzz7kV8Noxcj1BzOseYQRLN6Ayk0GP2hgfc0L9yPzjf+hzKfwxHfYN8fnGAc03U8xFHCmysplcCgiqQTZ/UaoDkn4BIMfGXiZ8sY4YFV55ASNV6UUbamAIJJOwFjgm9qNtR1eZCEIrqa3XavX7BcWBvX8g31MeULFf4YdyDWouzCvwAn738Yr57pRyc0Ko5KPIisl2pDMBYHFi7sYb1yXMyTwvmSiNYQTKhFBjsHGrdQx5FFbY78Yk6hBJlszH5jJmcwvrSMWI0IPpeQndiCLCgDcXe1Hth1KMYtq6ey9X3vj71X2Km343neXNR5HWUhESuwBrzCxYU3uoCccEk2Nhge6n0z6CWMwNQLAMqn0kMQOOL3xZ6nmpczPCM0EgmJ0R5iJW0+o+mOVGYkqWNBg1qTxRONGfwZMh87MzK6puAoI37E2d/jGWOUcEIwm0tt1z1PvfH8r7Evfcz85BLlf/vImTRKd0Z1Rg/fRqIDA7tQNjfY4s9CdgmY6m0kTyQxMI4VcNpZh90tce1A8FjftnwBZc6RPsqKojB4CEAkj8tdnvQ9sWxk4h1CGKL1JLqjlXs8TI2oN8CtX5UYtNfA4y5q26/4rfpv5bWQuSqvhtsxA+YeZmmIJ8wsdQJHIrgA9hVdsangGeSWRQ27RMUd/wBQABBPzTV+14dN4Km9UEWdj8ogi3B1qD7gEBiPe1/bBv4b6DHk4Vijs19zn7nY8sf/AB2FDHHq9Zj6Gk+q+NqpfvoWjFmripnssztCVfSEk1MLPqXQ66TX9TA7/pxbxTz+U8xoW1afLk1kV938N108j9d9/t/t4JqXMCvX5GnZ8uDpUqVP7isbnUc0VpV5OB3qGSlV/MU2TyMZZHtR36KCUup/T5mJl87mMuDlzE5Y7DQpYN8gj/vWCzwd0l4I3aUVJK2oqDekVQUkbE8k171vV4XSuluXEsp44GN/FcWOt39DXXaxTThFLfeTXqxssgUFmIAHJJoD8nEOVz0UgLRyI4HJRgwH7g4DvGDmXORwOaiWMOB2LMzCz70Foe1n3xk9Zya5eRGhaiSFOn+YEgFT7/8AmsJZmm9tkTh8NjkhG5VKStbbfVnS0nU8MD++PRIDtYwE9Sg8pQyMb/ONhEpFcHerxZZL9DCejUUmpcm7mQ2htP3aTp/Nbf5xzfw08IiIk+4WDfOoc6r3u7vHR8q+pAT7YwvEfhqGUNJ5f8XksrMur/q0kAmu5xGWDlTXoX0Oohi6sc7qVbr2v8bg94S6n5MmYpSYmZeOAwB1H86dH9hgxyClpnnEhMbxRqqb+lkaUs1XVsJEG2/oF9sDMOajjh8sKFrsBiz4YuOSSRiakSNQv6dDSnVz/N5oHH8vftXFKvhN/EMXmN5Uqd/fYLjhpw4G8NOOg8cyvE+XL5Z1H3WjKLUWyyIyrbEDdlA3PfAdlZ8xDmX0qhzBUBtVssatTadiNTmlOxoAD7rNGXiYqMszPdKyMAGC2yyIyLZBq3AHHfAanUm+plzEcTkMVLpWpo20gbgXaHTYb8g1tYCzk+YmzEepUGYAIXTarIBbaNydLDcg3Rs8bWusjM0j5mLSusBYy6lpGG+n0lgF2Nse3FkjCl6m31EWYkjcBSSiaaaRqr0g1SjUCW44AsnEvXestmfKUwmOVXtBqDK9itF0KY2K2o1V2RgD3rPVM08LLmEjMTV/y1YMpBBVltyDRANGr4sYdHDnfKChFMZWxN5i+XpIvVuddVv9t4i6l1WWWIx+S66R6mdGVUHcuSNvxyewJ2xah8RhcuIPp5DCIvL8zUA5GnTq0cfNasAVuidTzKQhcusflizqkVizkkksaYaQb2XcgVucR9J+oLSSZePVbnXGGUMjNua1EAob2PI3BG1n3pPVJIYgnlO4Yel0RmVx/TQ5/pO44IBw7onV2y7TfwWkldhqXUFCBboE0fX6iSANtgTdgAMgmzEOZYhUOYKUQTqWJWINHSRbmgdjQFbnUQPc9mMxNPEHVFnAIQrarIOdBsmmFEg3Rsg1tjz/AImxzMmYjic6tJkStTIwULdDlCFHq7G7ra1mepsZ4p5I3CqxKrpppGA2Cg16QSCW4HHJAwAutpmSqtmotCagoQupaQ86BpLACgbY8AGgTQxP1bquakhZZ44zE43CKwZaIIZSWIJBANHmuRjzr3WmzIjUwmKRZA0fqBV7BGgmhpY6tu1irF4bn+qyyRGPyXXSDqLoyqgHJckbAD/a8AaXhLJyeekshWhAwhZWUiRJGhYsB94ry05A+7BngN8J5mOSWFQHDQZZkjLEDzFZofMfRRIpo0r1ba9xxRlgCLMxa0ZfcVjj/WemmLMrDI1xM7PyK1hUWj8hdJ3/AF/OOy4EPE2XypSVHXzWebWQGpo5AiD0laKnSB+Qxuwax3+H53jypVaf34q18is1aA/xTDHD5UmVP8ZWUx1zrvZf3J013BI74NP9R+pyQ5ZFiYo00oiLqaKqVdiVPYkJpvkXYo1gHyM8eVzHoy75mZNx5svpjvfakrVW+42vkY1+seIVz8P08sbQyAhiobUKB+9GobgkWCO/cXj1suKUsmJuNxjy3V7+13S/JmnszNznh1IYVzEchWUbh1NMD73897574f1fOTTtlc2qapPIUOq9+TqUe1ltuaI5xFmOgvop83qT9KpTH4vUQP7f2wYT9MT6WJyfLKIFFewFAV+MWy54wcZN9Ttq6fD9O4SA/OZqbOyxI8TxprXUXQrsCLADAEkjb4xJ4kjkgzpzBUsDsaFkUSQa7jf9qxfyfXMtDMDmHcsNwArNXyQoJGCrqHW8m+UfNgrNGg4GzatgEINFWJZRTVyMZ5M88U41jfTxxs77MJJrkBnzzZ6eI6SkSOrSSFSAApB0j3Y1W3F3joc+cizUbRI4sjbHOcxNnZVE2mNUG4iVPSB7E3qJ+bH4HGNLJZ9JFhliGhrplv7SDTAn22u/asRqtP1KLW3Tsq3p87/tExY7qfh95NKPE2tdlkQ0QPa+CPgg4wun+YjSLlFDMLR8xLbOwB3WMAqFSxyBbUPjBdL/AKirq/hZaSWMcyagt/KKQbH5K4F+h9SfL6miikkiZm0OsbNQv7HCg6XF0QeeRYIONcDz9DWSNdk3s+97/Wvm62IdehJlZhLFMkn8OZFIbfYqwI1C/wB7B4298dN8PylsvGT+kC/ehzgD6L4WefzszmtUEboVCt6X0HdmYH7eBQIvY2OL6Pk4lSNFT7QoA/FbHHmeJZMbl0x3/juvuXgmTYzusQKxhZm0mOXUg29TeXIunf8Apcnb2xo4o9Ty8btD5jaSstxiwNT+XINO439LMaH6ceWaLkqZ3KFgGB3GGZeCSStWwGNH6Y++2LKLQrFOnc6HnajSPUWhWPcZHUvE2WgfRJL6u6qrMR/1aVNfvi39crxeZEwdSNmU2P8A5HtiepcWZvDkSUnFpPh1syn1/o8OZC62KOv2upGoXyN9iDXH/tjNy/gpAdTyvIw+0mgq/NDk/k4slV0F2bHvSevIfSxPOxOM2oN20d0ZaiGPpxydIanhuz/EewOBi+nSuxbYdsaQOPcXUIo5JarLLlnirQoY9wsRZicIpZuBi5gk2zO6vkVNMFGx32xiuqefI6H1vHGhTbYI0xU++5lYb/p/ONA+I9/+WdPvj3K5aE5iSaJgZHijDpY9KK0xRqqxqLSCzsdG3BvLaXB3LrxJeYvkaGSdlCq2LhxXjjJNnFg40RyZKbMvxK8Yy7NN9ishPPIkQrx/UBgR6N1iKPNPmWJCFCihQSXYspJUDsuiiTtbVd4M+uvAISczXlBk1XdX5i6Sa7a9N9q52vAg8sZz8jOVZGCGIggqY9IA0VtWoMNu94kzGdb6xFJmI8wpJRU0OrAgodRIJB7NqrULFirsjEPXepxzlFjIWiCzdkUEW5/H+TQG5AxZ82L66JkICrqMhJAUR6SDrvbTZA37kYm8VZjLtHF9O0RjWUGURFdrBClwvazVnuRgCXxH4hgzOXeGMsGYqU1Iyh9Lq2kEjYkLQurNDFFOvwjL6CBq4+b4qve+2Hddky/0+1XW+NnL5qEQKrSQfXeSF9TJ5gl0VRPOrV2wBQ8NeIIctAIpC+vUzMqoSI9TE6T89yBuCSDvjO6R1SOGSTWQwd2dG7OrMTq/O9Ecggg7jEvhySAQUwpgKo8g/Pzix4WngUTmdohC0g8sS6aLgesqG520Cx7YArdJ6vEmabMsSI9DIukEl2LKSFA5C6dzwCVHfHvXusxSzxTqSVRdLqykFPVsxB/lN1qG1gA7kYfmJYzn3ZirRlU8oqQV8sKB6SNq16/3vCklj+thMZACklySKEek6ix4qjW/cjAFXxB1KPMARxkA927INrdj2A/8AbkY1/EPiODMZeSGNmDNWgsjKrlWDabI21Ba9Vc4h8V5jLtCn07RFBMplERXimClwvbUQLPcjEPWZcv9PtV1vgC74QzcMkyAbTJDIK3FKXi1gjiwypzvz84M8DPh2WDXAjFTnVyxD0bZVBh1LLX82rRs2+zV3wTYAWA3ruTXzHlhtqk/ijfZ9Ce/9OnjGp4h6u0bLHH97d/bAH0nxFnJmmbLFAmsliU1F20qNW5oAqF2GPR0emy7ZFSXuUk1wV4eqDLZuWSVaSRtSsw2Nj7b9xuK9hi/0Irmc2c4QFysCOZJDshtSukHvQJY1xpF8jBT4M699UJIZo0WaOtekeh1a6YA3W6kEWa2PfZf6hu30jQxjeSgBxwQdP71X747p6lvL5LhUnUW79O6VdvWytbWCSeIIhJ5keSkeEH7mkAavcJpI/YsP2wUdbziZnLQzwnVETvtxRogjsQQQR7jAflvE8KZcxMoDjYgimB9iDuDg1/076eyZL+IK812k0H+VWoAH2sDVXbVidbjjhSy9LTTpW7td9/42EXewEeFjCZJjP8Adra797NftVV8ViXpHSfqp85l4TUTwAsewlWVGhLV8q/7Xg76j4LyczaniIb9SOyk/nSRf74w8z16LIMcpkMqHKm5SXIAYgcsQzO9Vd8bC9qErW+ffkJ9bS5qlVb3f243HTXJkL/xBY/pvpJC3FitB+dd6a/JGN/I+CfLyMsRIOYkikBb+UO6kUO9CwL2ur2xo+FvFa5pmieMwzqNRjLagy2BqQ0LAJANgVYwO9b6lmc3m5MvDK8MUR0fw2Ks7CtRLD1AA2AAe1m72yc9Rkm8bShXxS/d7Gy35MfpPXooYHilTTIuzK2xUjkHFjwTnTl2kmc6InJcg/pAHqI+a299vfEGUyzfWLBmX1lgQkr0zqyi6LHcggHcmwQPfBH4p8LMMlKY7lkBViO7KrhmAHc0LA7kAY68+TEn5ctvMq36b+qviv3uQk+exgdW8XvPqtJVgYFbFXpO1kX7fN4MvB/VjIPLLBgFBRh3Wtv8YCZPEWW+kr03XOC//TrobQZdXkFO9sF/SrMWAPzR3HbHPrsWLHgdx6XdL39yYtthdil1BYi0HmGmEv8AC53fy5Ntv6NfO2LuKXUDFqg8werzf4XOz+XJ7f0a+dv8Y8A1LuGyXRrmtvzh2IM85EbEcgYEpW6OdeGViMbGb/mGy18679Wr5u7xr+Ah/EzSr/yvR+NfquvnSFv/APHFSPosMuqRywc7nSxFn5HH743fByBFeNRSA7fk82e5+cceKLUkfQ67NF4slXbr5Le9v6fIi8SdPKqCCdN7jGX1PNQxwihbHZQOScHUkYYURYOA/wAXdB0ok0KFjG1uo3OkjcqO5BA29rxpkg0m0cei1MZSjjyP1/bIeneLpIgongqPu6sSV+Sunce9b/BwbqwIBBsHgjHNM31kZlFghTXIdgq8/lvYDuTxjofTMr5UMURNlEVb99KgX/jE4ZN3vaI8SwQxqMlHpk7te3ffglzEwRGdjSqCxPwBZxz/ADGfzmcUureXHyIwqnbtqJBJP4oYP81AJEZG+11Kn8EUf8HAHHkc7lg0KxGVeFdCtMO12RpPuDt8nnDNe3New8N8tKTfT1bV1cV61e1/q9T3pvVtcTRuo8xTRrg+xH/j4wQ+GstGjvv/ABzFHrXfaPVN5fx9xl43237Yb4W6CYUZ5gplkayBuFA4W+55JPufi8aUJi+plCj+N5UWs7/8vVN5Y9vuEvG++/bE4otK2Z67PCUnDHxd/wCPYvHDThxw042POKXWcr5sLpoD3R0kgWQQRudgbGBTI+F3BkMuXVoyLWIS04fUotWFBQVu6O+lea2ORh2AAXPeF3PlmLLqqAW0Rlt2fURbMbDALuLO2psedR8My0kkMK6wRqjZ1oj+ZW2IKkbEfODvCwAHdW8MKsOrK5ap2r7pTUV0WK6mKhgLAKjY0RitN4VZYQiwB2I3p1AH9+f9sHWFgAMg8MUsYny4mkshpEmK+m/SXFrrIXa6J9PJxBF4YlExLwqyMaUo6gRpZ0qFIGwXehySe5ODrCwAD5XwswzBWSBXyziyfMoo+3qWqYbCjR39Ptj3qPhVjMkcMCrlxuzmS2du16rYhdwATyScG+FgAEz3hiYuPJhVdPDu66W91ZQCdLCwQRuLxazPhkfxRBlhHJ/6crzFl+4DUq22htNkGtiBxgxwsAC3hPojQOS8ARghUSalawWUkCtxekH9sFOFhYAHPEvTHZ1mjFkbEYAOkRZzIlo0ykrxsdpEXVe1DUBZBoAEnbHYsLHdh10scOhpNFXG9wH8B9JzMc0s2YhKeaoC+tTpAs+oA3bE8dgB3NDb6tk5MwShiKBbKSalIY2K2G4sb7+2N3Cxhk1M55fNfJKSqgEy3QczLJU0aoq8PakkX2rcbYLOls4Uq0JjCgBbdW1c+3HA598X8LEZc88lKQSop5bMysjF4SjD7V1qdW3uNhvtvjlOW6sMpm52mTT5kruNRBHrYtp1DYkXVfGOxYD+pdKlilZ411q29Y6/D8sYOUZcNd6/JWaBvwtnTNnzmIk1KsbBQCF1sxUUCdqAsk/AxP4m6bmIZzmoU0+dvJGWHpYbWGG1EAGvcn32J/D/AEqTzPOlFGqAwRyxBhTAEexxrm1qhqOqHFdLXOxCjscgyeTneZZWHmS3SojD0juxY7X2oe557dVmnlWNCsJdiBqXWo07e52O+22Jcvko0+xQPwMWMcus1X+oknVJFoxoxOo9NjDiVcjFLI4Id6iDgHsWIs3Z79sbKLQAAoAce3xh2Fjkcm+SwsVeoL6QwiErI2pFsAg0V1AnYHSx/ucWsLEApy5mURqwhLOeY9aiv3Ox/wB8QdVzsiQhlh1M1ak1qNNjfc7GjttjTxV6gLXT74h8Fof7kB+f6XIAHjVm1bsodRp/vz+3tggyDtGiLFCXB+5tSiuN99z+3tiD6eUbE7Y28pEFUAYzhGnwdupyuUKcrIsxmJA6qsRZTWp9ajTvvsdzQ32x7JmJBIFERKHmTUorn+Xk/wC+LWFjU4CmJn83T5PoPMupfa/t+7nbDo8xIZCpiIQcSal34/l5/wDjFrCwBUy+YkLsrRFUF0+tTq322G4sb749ymYkZmDxFAPtbUp1b+w3Hvv74tYWAKeTzEjBtcJjrga1bVz7cfv74Z062Z5Hg8qQhVLalYsq6ioteyl22P6j74v4WAPDhpw44acAIYdhmPbwA/Cwy8K8APwsMvCvAD8LDLwrwA/Cwy8K8APwsMvCvAD8LDLwrwA/Cwy8K8APwsMvCvAD8LDLwrwA/Cwy8K8APwsMvCvAD8LDLwrwA/Cwy8K8APwsMvCvAD8QZmO+O2JLwrwJTp2VNLNtWLqihWG3hXiEiZSsfhYZeFeJKj8LDLwrwA/Cwy8K8APwsMvCvADjhpwrx5gD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1272" name="Picture 8" descr="http://easyscienceforkids.com/wp-content/uploads/2013/05/forms_of_mat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3786189"/>
            <a:ext cx="4714908" cy="22333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Kinetic Theory of Matter</a:t>
            </a:r>
            <a:endParaRPr lang="th-TH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600" dirty="0" smtClean="0">
                <a:latin typeface="Calibri" pitchFamily="34" charset="0"/>
                <a:cs typeface="Calibri" pitchFamily="34" charset="0"/>
              </a:rPr>
              <a:t>Matter is made up of particles which are in continual random motion.</a:t>
            </a:r>
            <a:endParaRPr lang="th-TH" sz="3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0" name="Picture 2" descr="http://www.toondoo.com/public/c/h/e/chemistry2409/toons/cool-cartoon-10423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214686"/>
            <a:ext cx="7353300" cy="29813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STATES OF MATTER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SOLIDS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a fixed shape</a:t>
            </a:r>
          </a:p>
          <a:p>
            <a:r>
              <a:rPr lang="en-US" dirty="0" smtClean="0"/>
              <a:t>Has a fixed volume</a:t>
            </a:r>
          </a:p>
          <a:p>
            <a:r>
              <a:rPr lang="en-US" dirty="0" smtClean="0"/>
              <a:t>Particles are arranged in a tight, regular pattern</a:t>
            </a:r>
          </a:p>
          <a:p>
            <a:r>
              <a:rPr lang="en-US" dirty="0" smtClean="0"/>
              <a:t>Particles move very little</a:t>
            </a:r>
            <a:endParaRPr lang="th-TH" dirty="0"/>
          </a:p>
        </p:txBody>
      </p:sp>
      <p:pic>
        <p:nvPicPr>
          <p:cNvPr id="6146" name="Picture 2" descr="http://chemstuff.files.wordpress.com/2012/06/image1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4143380"/>
            <a:ext cx="2500613" cy="2109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 of Solids are</a:t>
            </a:r>
            <a:endParaRPr lang="th-TH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571604" y="1714488"/>
            <a:ext cx="6829444" cy="4525963"/>
          </a:xfrm>
        </p:spPr>
        <p:txBody>
          <a:bodyPr/>
          <a:lstStyle/>
          <a:p>
            <a:r>
              <a:rPr lang="en-US" dirty="0" smtClean="0"/>
              <a:t>Ice</a:t>
            </a:r>
          </a:p>
          <a:p>
            <a:r>
              <a:rPr lang="en-US" dirty="0" smtClean="0"/>
              <a:t>Frog</a:t>
            </a:r>
          </a:p>
          <a:p>
            <a:r>
              <a:rPr lang="en-US" dirty="0" smtClean="0"/>
              <a:t>Cheese</a:t>
            </a:r>
          </a:p>
          <a:p>
            <a:r>
              <a:rPr lang="en-US" dirty="0" smtClean="0"/>
              <a:t>Bricks</a:t>
            </a:r>
          </a:p>
          <a:p>
            <a:r>
              <a:rPr lang="en-US" dirty="0" smtClean="0"/>
              <a:t>Wood</a:t>
            </a:r>
          </a:p>
          <a:p>
            <a:r>
              <a:rPr lang="en-US" dirty="0" err="1" smtClean="0"/>
              <a:t>Popcicle</a:t>
            </a:r>
            <a:endParaRPr lang="en-US" dirty="0" smtClean="0"/>
          </a:p>
        </p:txBody>
      </p:sp>
      <p:pic>
        <p:nvPicPr>
          <p:cNvPr id="5122" name="Picture 2" descr="http://magnifazine.com/wp-content/uploads/2013/06/Food-Popsicle-Reci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786190"/>
            <a:ext cx="3282932" cy="2510568"/>
          </a:xfrm>
          <a:prstGeom prst="rect">
            <a:avLst/>
          </a:prstGeom>
          <a:noFill/>
        </p:spPr>
      </p:pic>
      <p:pic>
        <p:nvPicPr>
          <p:cNvPr id="5124" name="Picture 4" descr="http://www.natures-health-foods.com/images/chee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785926"/>
            <a:ext cx="3214710" cy="22738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STATES OF MATTER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LIQUID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no fixed shape</a:t>
            </a:r>
          </a:p>
          <a:p>
            <a:r>
              <a:rPr lang="en-US" dirty="0" smtClean="0"/>
              <a:t>Has a fixed volume</a:t>
            </a:r>
          </a:p>
          <a:p>
            <a:r>
              <a:rPr lang="en-US" dirty="0" smtClean="0"/>
              <a:t>Particles move past one another easily</a:t>
            </a:r>
          </a:p>
          <a:p>
            <a:r>
              <a:rPr lang="en-US" dirty="0" smtClean="0"/>
              <a:t>Particles are fairly close, but not in a neat even arrangement as the particles in a solid are</a:t>
            </a:r>
          </a:p>
          <a:p>
            <a:endParaRPr lang="th-TH" dirty="0"/>
          </a:p>
        </p:txBody>
      </p:sp>
      <p:pic>
        <p:nvPicPr>
          <p:cNvPr id="21508" name="Picture 4" descr="https://chemstuff.files.wordpress.com/2012/06/image138.jpg?w=5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4500570"/>
            <a:ext cx="2286016" cy="20729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 of Liquid are</a:t>
            </a:r>
            <a:endParaRPr lang="th-TH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Orange Juice</a:t>
            </a:r>
          </a:p>
          <a:p>
            <a:r>
              <a:rPr lang="en-US" dirty="0" smtClean="0"/>
              <a:t>Water</a:t>
            </a:r>
          </a:p>
          <a:p>
            <a:r>
              <a:rPr lang="en-US" dirty="0" smtClean="0"/>
              <a:t>Soft drinks</a:t>
            </a:r>
          </a:p>
          <a:p>
            <a:r>
              <a:rPr lang="en-US" dirty="0" smtClean="0"/>
              <a:t>Milk</a:t>
            </a:r>
          </a:p>
          <a:p>
            <a:r>
              <a:rPr lang="en-US" dirty="0" smtClean="0"/>
              <a:t>Rubbing Alcohol</a:t>
            </a:r>
          </a:p>
          <a:p>
            <a:r>
              <a:rPr lang="en-US" dirty="0" smtClean="0"/>
              <a:t>Vinegar</a:t>
            </a:r>
          </a:p>
        </p:txBody>
      </p:sp>
      <p:pic>
        <p:nvPicPr>
          <p:cNvPr id="22530" name="Picture 2" descr="http://www.arabiyat.com/sites/default/files/crw-3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2285992"/>
            <a:ext cx="4071966" cy="27553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STATES OF MATTER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no fixed shape</a:t>
            </a:r>
          </a:p>
          <a:p>
            <a:r>
              <a:rPr lang="en-US" dirty="0" smtClean="0"/>
              <a:t>Has no fixed volume</a:t>
            </a:r>
          </a:p>
          <a:p>
            <a:r>
              <a:rPr lang="en-US" dirty="0" smtClean="0"/>
              <a:t>Made of particles that move rapidly </a:t>
            </a:r>
          </a:p>
          <a:p>
            <a:r>
              <a:rPr lang="en-US" dirty="0" smtClean="0"/>
              <a:t>The particles also have large spaces  between them in comparison to solids and liquids</a:t>
            </a:r>
          </a:p>
          <a:p>
            <a:pPr>
              <a:buNone/>
            </a:pPr>
            <a:endParaRPr lang="th-TH" dirty="0"/>
          </a:p>
        </p:txBody>
      </p:sp>
      <p:pic>
        <p:nvPicPr>
          <p:cNvPr id="24580" name="Picture 4" descr="https://chemstuff.files.wordpress.com/2012/06/gas_particles.gif?w=2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4572008"/>
            <a:ext cx="201930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 of Gas are</a:t>
            </a:r>
            <a:endParaRPr lang="th-TH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Steam</a:t>
            </a:r>
          </a:p>
          <a:p>
            <a:r>
              <a:rPr lang="en-US" dirty="0" smtClean="0"/>
              <a:t>Oxygen</a:t>
            </a:r>
          </a:p>
          <a:p>
            <a:r>
              <a:rPr lang="en-US" dirty="0" smtClean="0"/>
              <a:t>Carbon dioxide</a:t>
            </a:r>
          </a:p>
          <a:p>
            <a:r>
              <a:rPr lang="en-US" dirty="0" smtClean="0"/>
              <a:t>Smog</a:t>
            </a:r>
          </a:p>
          <a:p>
            <a:r>
              <a:rPr lang="en-US" dirty="0" smtClean="0"/>
              <a:t>Tear Gas</a:t>
            </a:r>
          </a:p>
          <a:p>
            <a:r>
              <a:rPr lang="en-US" dirty="0" smtClean="0"/>
              <a:t>Helium</a:t>
            </a:r>
          </a:p>
          <a:p>
            <a:pPr>
              <a:buNone/>
            </a:pPr>
            <a:endParaRPr lang="th-TH" dirty="0"/>
          </a:p>
        </p:txBody>
      </p:sp>
      <p:pic>
        <p:nvPicPr>
          <p:cNvPr id="23554" name="Picture 2" descr="http://i1-news.softpedia-static.com/images/news2/Steam-Now-Produced-from-Almost-Freezing-Water-2.jpg?13540103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2500306"/>
            <a:ext cx="4048125" cy="26860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CHANGES</a:t>
            </a:r>
          </a:p>
        </p:txBody>
      </p:sp>
      <p:graphicFrame>
        <p:nvGraphicFramePr>
          <p:cNvPr id="39967" name="Group 31"/>
          <p:cNvGraphicFramePr>
            <a:graphicFrameLocks noGrp="1"/>
          </p:cNvGraphicFramePr>
          <p:nvPr>
            <p:ph sz="quarter" idx="4294967295"/>
          </p:nvPr>
        </p:nvGraphicFramePr>
        <p:xfrm>
          <a:off x="304800" y="1730390"/>
          <a:ext cx="8628063" cy="3913188"/>
        </p:xfrm>
        <a:graphic>
          <a:graphicData uri="http://schemas.openxmlformats.org/drawingml/2006/table">
            <a:tbl>
              <a:tblPr/>
              <a:tblGrid>
                <a:gridCol w="2170113"/>
                <a:gridCol w="2698750"/>
                <a:gridCol w="3759200"/>
              </a:tblGrid>
              <a:tr h="615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Description of Phase Change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Term for Phase Change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Heat Movement During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Phase Change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Solid to liquid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Melting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Heat goes into the solid as it melts.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9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Liquid to solid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Freezing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Heat leaves the liquid as it freezes.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62" name="AutoShape 26"/>
          <p:cNvSpPr>
            <a:spLocks noChangeArrowheads="1"/>
          </p:cNvSpPr>
          <p:nvPr/>
        </p:nvSpPr>
        <p:spPr bwMode="auto">
          <a:xfrm>
            <a:off x="428596" y="1714488"/>
            <a:ext cx="1857375" cy="5810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9963" name="AutoShape 27"/>
          <p:cNvSpPr>
            <a:spLocks noChangeArrowheads="1"/>
          </p:cNvSpPr>
          <p:nvPr/>
        </p:nvSpPr>
        <p:spPr bwMode="auto">
          <a:xfrm>
            <a:off x="2590800" y="1714488"/>
            <a:ext cx="2452688" cy="579438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9964" name="AutoShape 28"/>
          <p:cNvSpPr>
            <a:spLocks noChangeArrowheads="1"/>
          </p:cNvSpPr>
          <p:nvPr/>
        </p:nvSpPr>
        <p:spPr bwMode="auto">
          <a:xfrm>
            <a:off x="5410200" y="1776405"/>
            <a:ext cx="3208338" cy="5810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5" name="Rectangle 3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CHANGES</a:t>
            </a:r>
          </a:p>
        </p:txBody>
      </p:sp>
      <p:graphicFrame>
        <p:nvGraphicFramePr>
          <p:cNvPr id="5162" name="Group 42"/>
          <p:cNvGraphicFramePr>
            <a:graphicFrameLocks noGrp="1"/>
          </p:cNvGraphicFramePr>
          <p:nvPr>
            <p:ph sz="quarter" idx="4294967295"/>
          </p:nvPr>
        </p:nvGraphicFramePr>
        <p:xfrm>
          <a:off x="371476" y="1447800"/>
          <a:ext cx="8415366" cy="3474720"/>
        </p:xfrm>
        <a:graphic>
          <a:graphicData uri="http://schemas.openxmlformats.org/drawingml/2006/table">
            <a:tbl>
              <a:tblPr/>
              <a:tblGrid>
                <a:gridCol w="2177267"/>
                <a:gridCol w="2569863"/>
                <a:gridCol w="3668236"/>
              </a:tblGrid>
              <a:tr h="395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Description of Phase Change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Term for Phase Change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Heat Movement During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Phase Change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Liquid to gas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boiling and evaporation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Heat goes into the liquid as it vaporizes.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Gas to liquid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Condensation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Heat leaves the gas as it condenses.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Solid to gas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Sublimation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Heat goes into the solid as it sublimates.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48" name="AutoShape 28"/>
          <p:cNvSpPr>
            <a:spLocks noChangeArrowheads="1"/>
          </p:cNvSpPr>
          <p:nvPr/>
        </p:nvSpPr>
        <p:spPr bwMode="auto">
          <a:xfrm>
            <a:off x="381000" y="1447800"/>
            <a:ext cx="2133600" cy="695316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5149" name="AutoShape 29"/>
          <p:cNvSpPr>
            <a:spLocks noChangeArrowheads="1"/>
          </p:cNvSpPr>
          <p:nvPr/>
        </p:nvSpPr>
        <p:spPr bwMode="auto">
          <a:xfrm>
            <a:off x="2667000" y="1447800"/>
            <a:ext cx="2452688" cy="695316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5150" name="AutoShape 30"/>
          <p:cNvSpPr>
            <a:spLocks noChangeArrowheads="1"/>
          </p:cNvSpPr>
          <p:nvPr/>
        </p:nvSpPr>
        <p:spPr bwMode="auto">
          <a:xfrm>
            <a:off x="5257800" y="1447800"/>
            <a:ext cx="3505200" cy="695316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CHANGES</a:t>
            </a:r>
            <a:endParaRPr lang="th-TH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27650" name="Picture 2" descr="http://matteratomsandelements.weebly.com/uploads/1/2/6/5/12657537/8669565.jpg?6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357298"/>
            <a:ext cx="6715172" cy="4991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1. What </a:t>
            </a:r>
            <a:r>
              <a:rPr lang="en-US" dirty="0" smtClean="0"/>
              <a:t>state of matter has a definite shape,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a </a:t>
            </a:r>
            <a:r>
              <a:rPr lang="en-US" dirty="0" smtClean="0"/>
              <a:t>definite volume and cannot </a:t>
            </a:r>
            <a:r>
              <a:rPr lang="en-US" dirty="0" smtClean="0"/>
              <a:t>flow?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3428992" y="3857628"/>
            <a:ext cx="1704313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SOLID</a:t>
            </a:r>
            <a:endParaRPr lang="th-TH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2. This picture, What is physical process change in state </a:t>
            </a:r>
            <a:r>
              <a:rPr lang="en-US" dirty="0" smtClean="0"/>
              <a:t>of </a:t>
            </a:r>
            <a:r>
              <a:rPr lang="en-US" dirty="0" smtClean="0"/>
              <a:t>matter.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5572132" y="3500438"/>
            <a:ext cx="2504019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MELTING</a:t>
            </a:r>
            <a:endParaRPr lang="th-TH" sz="4800" b="1" dirty="0">
              <a:solidFill>
                <a:srgbClr val="FF0000"/>
              </a:solidFill>
            </a:endParaRPr>
          </a:p>
        </p:txBody>
      </p:sp>
      <p:pic>
        <p:nvPicPr>
          <p:cNvPr id="41986" name="Picture 2" descr="http://www.classroomjr.com/wp-content/uploads/2011/01/melting-snow-coloring-pag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786058"/>
            <a:ext cx="2857520" cy="3697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3</a:t>
            </a:r>
            <a:r>
              <a:rPr lang="en-US" dirty="0" smtClean="0"/>
              <a:t>. When </a:t>
            </a:r>
            <a:r>
              <a:rPr lang="en-US" dirty="0" smtClean="0"/>
              <a:t>a gas is compressed it changes state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into a ………..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3428992" y="3857628"/>
            <a:ext cx="1983235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LIQUID</a:t>
            </a:r>
            <a:endParaRPr lang="th-TH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4. …………………. is </a:t>
            </a:r>
            <a:r>
              <a:rPr lang="en-US" dirty="0" smtClean="0"/>
              <a:t>the change in state of </a:t>
            </a:r>
            <a:r>
              <a:rPr lang="en-US" dirty="0" smtClean="0"/>
              <a:t>a solid to liquid.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3428992" y="3857628"/>
            <a:ext cx="2504019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MELTING</a:t>
            </a:r>
            <a:endParaRPr lang="th-TH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5</a:t>
            </a:r>
            <a:r>
              <a:rPr lang="en-US" dirty="0" smtClean="0"/>
              <a:t>. What </a:t>
            </a:r>
            <a:r>
              <a:rPr lang="en-US" dirty="0" smtClean="0"/>
              <a:t>state of matter has a </a:t>
            </a:r>
            <a:r>
              <a:rPr lang="en-US" dirty="0" smtClean="0"/>
              <a:t>free </a:t>
            </a:r>
            <a:r>
              <a:rPr lang="en-US" dirty="0" smtClean="0"/>
              <a:t>shape,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a </a:t>
            </a:r>
            <a:r>
              <a:rPr lang="en-US" dirty="0" smtClean="0"/>
              <a:t>definite </a:t>
            </a:r>
            <a:r>
              <a:rPr lang="en-US" dirty="0" smtClean="0"/>
              <a:t>volume?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3428992" y="3857628"/>
            <a:ext cx="1983235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LIQUID</a:t>
            </a:r>
            <a:endParaRPr lang="th-TH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6. This picture, What is physical process change in state </a:t>
            </a:r>
            <a:r>
              <a:rPr lang="en-US" dirty="0" smtClean="0"/>
              <a:t>of </a:t>
            </a:r>
            <a:r>
              <a:rPr lang="en-US" dirty="0" smtClean="0"/>
              <a:t>matter.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5572132" y="3500438"/>
            <a:ext cx="2666307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FREEZING</a:t>
            </a:r>
            <a:endParaRPr lang="th-TH" sz="4800" b="1" dirty="0">
              <a:solidFill>
                <a:srgbClr val="FF0000"/>
              </a:solidFill>
            </a:endParaRPr>
          </a:p>
        </p:txBody>
      </p:sp>
      <p:pic>
        <p:nvPicPr>
          <p:cNvPr id="43012" name="Picture 4" descr="https://cobornsdelivers.files.wordpress.com/2010/07/popsicles-l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928934"/>
            <a:ext cx="2864868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7. …………………. is </a:t>
            </a:r>
            <a:r>
              <a:rPr lang="en-US" dirty="0" smtClean="0"/>
              <a:t>the change in state of </a:t>
            </a:r>
            <a:r>
              <a:rPr lang="en-US" dirty="0" smtClean="0"/>
              <a:t>a solid to gas.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643174" y="3786190"/>
            <a:ext cx="3801041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SUBLIMATION</a:t>
            </a:r>
            <a:endParaRPr lang="th-TH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8. This picture, What is physical process change in state </a:t>
            </a:r>
            <a:r>
              <a:rPr lang="en-US" dirty="0" smtClean="0"/>
              <a:t>of </a:t>
            </a:r>
            <a:r>
              <a:rPr lang="en-US" dirty="0" smtClean="0"/>
              <a:t>matter.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857752" y="3571876"/>
            <a:ext cx="389491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EVAPORATION</a:t>
            </a:r>
            <a:endParaRPr lang="th-TH" sz="4800" b="1" dirty="0">
              <a:solidFill>
                <a:srgbClr val="FF0000"/>
              </a:solidFill>
            </a:endParaRPr>
          </a:p>
        </p:txBody>
      </p:sp>
      <p:pic>
        <p:nvPicPr>
          <p:cNvPr id="44036" name="Picture 4" descr="http://riceinfo.com/rice_recipes/wp-content/education/boil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928934"/>
            <a:ext cx="3000396" cy="3187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9</a:t>
            </a:r>
            <a:r>
              <a:rPr lang="en-US" dirty="0" smtClean="0"/>
              <a:t>. What </a:t>
            </a:r>
            <a:r>
              <a:rPr lang="en-US" dirty="0" smtClean="0"/>
              <a:t>state of matter has a </a:t>
            </a:r>
            <a:r>
              <a:rPr lang="en-US" dirty="0" smtClean="0"/>
              <a:t>no fixed shape and volume?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3428992" y="3857628"/>
            <a:ext cx="1242648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GAS</a:t>
            </a:r>
            <a:endParaRPr lang="th-TH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10. This picture, What is physical process change in state </a:t>
            </a:r>
            <a:r>
              <a:rPr lang="en-US" dirty="0" smtClean="0"/>
              <a:t>of </a:t>
            </a:r>
            <a:r>
              <a:rPr lang="en-US" dirty="0" smtClean="0"/>
              <a:t>matter.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5072066" y="3571876"/>
            <a:ext cx="3361818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DEPOSITION</a:t>
            </a:r>
            <a:endParaRPr lang="th-TH" sz="4800" b="1" dirty="0">
              <a:solidFill>
                <a:srgbClr val="FF0000"/>
              </a:solidFill>
            </a:endParaRPr>
          </a:p>
        </p:txBody>
      </p:sp>
      <p:pic>
        <p:nvPicPr>
          <p:cNvPr id="45058" name="Picture 2" descr="http://images.entertainment.ie/images_content/rectangle/620x372/SNOW20121111247705.jpg"/>
          <p:cNvPicPr>
            <a:picLocks noChangeAspect="1" noChangeArrowheads="1"/>
          </p:cNvPicPr>
          <p:nvPr/>
        </p:nvPicPr>
        <p:blipFill>
          <a:blip r:embed="rId2" cstate="print"/>
          <a:srcRect l="12097" r="24999"/>
          <a:stretch>
            <a:fillRect/>
          </a:stretch>
        </p:blipFill>
        <p:spPr bwMode="auto">
          <a:xfrm>
            <a:off x="928662" y="2786058"/>
            <a:ext cx="3714776" cy="3543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11. …………………. is </a:t>
            </a:r>
            <a:r>
              <a:rPr lang="en-US" dirty="0" smtClean="0"/>
              <a:t>the change in state of </a:t>
            </a:r>
            <a:r>
              <a:rPr lang="en-US" dirty="0" smtClean="0"/>
              <a:t>a liquid to gas.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786050" y="3857628"/>
            <a:ext cx="389491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EVAPORATION</a:t>
            </a:r>
            <a:endParaRPr lang="th-TH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12. What </a:t>
            </a:r>
            <a:r>
              <a:rPr lang="en-US" dirty="0" smtClean="0"/>
              <a:t>state of </a:t>
            </a:r>
            <a:r>
              <a:rPr lang="en-US" dirty="0" smtClean="0"/>
              <a:t>this particle?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5429256" y="3214686"/>
            <a:ext cx="1704313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SOLID</a:t>
            </a:r>
            <a:endParaRPr lang="th-TH" sz="4800" b="1" dirty="0">
              <a:solidFill>
                <a:srgbClr val="FF0000"/>
              </a:solidFill>
            </a:endParaRPr>
          </a:p>
        </p:txBody>
      </p:sp>
      <p:pic>
        <p:nvPicPr>
          <p:cNvPr id="27650" name="Picture 2" descr="http://chemstuff.files.wordpress.com/2012/06/image1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500307"/>
            <a:ext cx="3556235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13. …………………. is </a:t>
            </a:r>
            <a:r>
              <a:rPr lang="en-US" dirty="0" smtClean="0"/>
              <a:t>the change in state of </a:t>
            </a:r>
            <a:r>
              <a:rPr lang="en-US" dirty="0" smtClean="0"/>
              <a:t>a liquid to solid.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3428992" y="3857628"/>
            <a:ext cx="2666307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FREEZING</a:t>
            </a:r>
            <a:endParaRPr lang="th-TH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14. This picture, What is physical process change in state </a:t>
            </a:r>
            <a:r>
              <a:rPr lang="en-US" dirty="0" smtClean="0"/>
              <a:t>of </a:t>
            </a:r>
            <a:r>
              <a:rPr lang="en-US" dirty="0" smtClean="0"/>
              <a:t>matter.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537032" y="3643314"/>
            <a:ext cx="4321248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CONDENSATION</a:t>
            </a:r>
            <a:endParaRPr lang="th-TH" sz="4800" b="1" dirty="0">
              <a:solidFill>
                <a:srgbClr val="FF0000"/>
              </a:solidFill>
            </a:endParaRPr>
          </a:p>
        </p:txBody>
      </p:sp>
      <p:pic>
        <p:nvPicPr>
          <p:cNvPr id="46082" name="Picture 2" descr="http://fbi.dek-d.com/27/0474/4968/1190417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928934"/>
            <a:ext cx="3214710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15. What </a:t>
            </a:r>
            <a:r>
              <a:rPr lang="en-US" dirty="0" smtClean="0"/>
              <a:t>state of </a:t>
            </a:r>
            <a:r>
              <a:rPr lang="en-US" dirty="0" smtClean="0"/>
              <a:t>this particle?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6000760" y="3214686"/>
            <a:ext cx="1242648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GAS</a:t>
            </a:r>
            <a:endParaRPr lang="th-TH" sz="4800" b="1" dirty="0">
              <a:solidFill>
                <a:srgbClr val="FF0000"/>
              </a:solidFill>
            </a:endParaRPr>
          </a:p>
        </p:txBody>
      </p:sp>
      <p:pic>
        <p:nvPicPr>
          <p:cNvPr id="40962" name="Picture 2" descr="http://chemstuff.files.wordpress.com/2012/06/gas_particles.gif?w=150&amp;h=1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857495"/>
            <a:ext cx="2786082" cy="2637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16. …………………. is </a:t>
            </a:r>
            <a:r>
              <a:rPr lang="en-US" dirty="0" smtClean="0"/>
              <a:t>the change in state of </a:t>
            </a:r>
            <a:r>
              <a:rPr lang="en-US" dirty="0" smtClean="0"/>
              <a:t>a gas to liquid.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714612" y="3929066"/>
            <a:ext cx="390966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CONDESATION</a:t>
            </a:r>
            <a:endParaRPr lang="th-TH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17. What is a state </a:t>
            </a:r>
            <a:r>
              <a:rPr lang="en-US" dirty="0" smtClean="0"/>
              <a:t>of </a:t>
            </a:r>
            <a:r>
              <a:rPr lang="en-US" dirty="0" smtClean="0"/>
              <a:t>matter in this picture?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5429256" y="3214686"/>
            <a:ext cx="1983235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LIQUID</a:t>
            </a:r>
            <a:endParaRPr lang="th-TH" sz="4800" b="1" dirty="0">
              <a:solidFill>
                <a:srgbClr val="FF0000"/>
              </a:solidFill>
            </a:endParaRPr>
          </a:p>
        </p:txBody>
      </p:sp>
      <p:pic>
        <p:nvPicPr>
          <p:cNvPr id="48134" name="Picture 6" descr="http://thumbs.dreamstime.com/z/pouring-orange-juice-19609166.jpg"/>
          <p:cNvPicPr>
            <a:picLocks noChangeAspect="1" noChangeArrowheads="1"/>
          </p:cNvPicPr>
          <p:nvPr/>
        </p:nvPicPr>
        <p:blipFill>
          <a:blip r:embed="rId2" cstate="print"/>
          <a:srcRect l="6065" b="10041"/>
          <a:stretch>
            <a:fillRect/>
          </a:stretch>
        </p:blipFill>
        <p:spPr bwMode="auto">
          <a:xfrm>
            <a:off x="857224" y="2500306"/>
            <a:ext cx="3905014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18. What </a:t>
            </a:r>
            <a:r>
              <a:rPr lang="en-US" dirty="0" smtClean="0"/>
              <a:t>state of </a:t>
            </a:r>
            <a:r>
              <a:rPr lang="en-US" dirty="0" smtClean="0"/>
              <a:t>this particle?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5429256" y="3214686"/>
            <a:ext cx="1983235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LIQUID</a:t>
            </a:r>
            <a:endParaRPr lang="th-TH" sz="4800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https://chemstuff.files.wordpress.com/2012/06/image138.jpg?w=5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428868"/>
            <a:ext cx="3000396" cy="2720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19. …………………. is </a:t>
            </a:r>
            <a:r>
              <a:rPr lang="en-US" dirty="0" smtClean="0"/>
              <a:t>the change in state of </a:t>
            </a:r>
            <a:r>
              <a:rPr lang="en-US" dirty="0" smtClean="0"/>
              <a:t>a gas to solid.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928926" y="3857628"/>
            <a:ext cx="3361818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DEPOSITION</a:t>
            </a:r>
            <a:endParaRPr lang="th-TH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  <a:endParaRPr lang="th-TH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20. What is a state </a:t>
            </a:r>
            <a:r>
              <a:rPr lang="en-US" dirty="0" smtClean="0"/>
              <a:t>of </a:t>
            </a:r>
            <a:r>
              <a:rPr lang="en-US" dirty="0" smtClean="0"/>
              <a:t>matter in this picture?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5429256" y="3214686"/>
            <a:ext cx="1704313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SOLID</a:t>
            </a:r>
            <a:endParaRPr lang="th-TH" sz="4800" b="1" dirty="0">
              <a:solidFill>
                <a:srgbClr val="FF0000"/>
              </a:solidFill>
            </a:endParaRPr>
          </a:p>
        </p:txBody>
      </p:sp>
      <p:pic>
        <p:nvPicPr>
          <p:cNvPr id="47108" name="Picture 4" descr="http://www.overandundersporting.co.uk/wp-content/uploads/2012/07/EU-Cooki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285991"/>
            <a:ext cx="3143272" cy="39223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dpu_template_45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dpu_template_458</Template>
  <TotalTime>116</TotalTime>
  <Words>663</Words>
  <Application>Microsoft Office PowerPoint</Application>
  <PresentationFormat>นำเสนอทางหน้าจอ (4:3)</PresentationFormat>
  <Paragraphs>144</Paragraphs>
  <Slides>34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34</vt:i4>
      </vt:variant>
    </vt:vector>
  </HeadingPairs>
  <TitlesOfParts>
    <vt:vector size="35" baseType="lpstr">
      <vt:lpstr>dpu_template_458</vt:lpstr>
      <vt:lpstr>THREE   STATES  OF  MATTER</vt:lpstr>
      <vt:lpstr>What is matter?</vt:lpstr>
      <vt:lpstr>Properties of Matter</vt:lpstr>
      <vt:lpstr>STATES OF MATTER</vt:lpstr>
      <vt:lpstr>Kinetic Theory of Matter</vt:lpstr>
      <vt:lpstr>STATES OF MATTER SOLIDS</vt:lpstr>
      <vt:lpstr>Examples of Solids are</vt:lpstr>
      <vt:lpstr>STATES OF MATTER LIQUID</vt:lpstr>
      <vt:lpstr>Examples of Liquid are</vt:lpstr>
      <vt:lpstr>STATES OF MATTER GAS</vt:lpstr>
      <vt:lpstr>Examples of Gas are</vt:lpstr>
      <vt:lpstr>PHASE CHANGES</vt:lpstr>
      <vt:lpstr>PHASE CHANGES</vt:lpstr>
      <vt:lpstr>PHASE CHANGES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Quiz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STATES  OF MATTER</dc:title>
  <dc:creator>Science</dc:creator>
  <cp:lastModifiedBy>Science</cp:lastModifiedBy>
  <cp:revision>13</cp:revision>
  <dcterms:created xsi:type="dcterms:W3CDTF">2015-08-26T05:13:32Z</dcterms:created>
  <dcterms:modified xsi:type="dcterms:W3CDTF">2015-08-26T08:10:31Z</dcterms:modified>
</cp:coreProperties>
</file>