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32" r:id="rId5"/>
    <p:sldMasterId id="2147483744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28" r:id="rId13"/>
    <p:sldMasterId id="2147483840" r:id="rId14"/>
  </p:sldMasterIdLst>
  <p:sldIdLst>
    <p:sldId id="257" r:id="rId15"/>
    <p:sldId id="256" r:id="rId16"/>
    <p:sldId id="258" r:id="rId17"/>
    <p:sldId id="263" r:id="rId18"/>
    <p:sldId id="262" r:id="rId19"/>
    <p:sldId id="269" r:id="rId20"/>
    <p:sldId id="261" r:id="rId21"/>
    <p:sldId id="270" r:id="rId22"/>
    <p:sldId id="260" r:id="rId23"/>
    <p:sldId id="259" r:id="rId24"/>
    <p:sldId id="264" r:id="rId25"/>
    <p:sldId id="265" r:id="rId26"/>
    <p:sldId id="266" r:id="rId27"/>
    <p:sldId id="267" r:id="rId28"/>
    <p:sldId id="268" r:id="rId29"/>
    <p:sldId id="271" r:id="rId3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ไม่มีลักษณะ ไม่มี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4729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1741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2346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1652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3464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5903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5909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8817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156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6069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1757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29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21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52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52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79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71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7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18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59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885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77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293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211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527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529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798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71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7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184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59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885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772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293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211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527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529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798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713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78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184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591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885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772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293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211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527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529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798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713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78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184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591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885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772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293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211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527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529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798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713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78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184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591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8851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772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293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211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527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529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798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7135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78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184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591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8851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772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29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211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527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529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798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713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78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184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5919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885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772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138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462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291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095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9204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826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9456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4623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8316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4882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7096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1384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4627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2915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0950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9204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826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94563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4623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8316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4882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7096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1384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4627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2915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0950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92042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826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94563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4623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831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4882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7096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1384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4627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2915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0950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92042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826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94563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4623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8316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4882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7096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1384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4627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291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0950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92042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826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94563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4623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8316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4882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7096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1384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4627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291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0950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92042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826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94563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4623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8316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488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7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 smtClean="0"/>
              <a:t>22/01/59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405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91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91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91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91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91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91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91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7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7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7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7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7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84491-85A2-45D2-B162-A218C297152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/>
              <a:t>22/01/59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FA0C-97F1-425E-B7E7-AFB90E30ED8D}" type="slidenum">
              <a:rPr lang="th-TH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7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.png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4.xml"/><Relationship Id="rId6" Type="http://schemas.openxmlformats.org/officeDocument/2006/relationships/slide" Target="slide11.xml"/><Relationship Id="rId5" Type="http://schemas.openxmlformats.org/officeDocument/2006/relationships/slide" Target="slide12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918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มาตรฐานที่1\แต่ง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620688"/>
            <a:ext cx="451145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941" y="836712"/>
            <a:ext cx="35283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การวิจารณ์งานศิลปะ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2150854"/>
            <a:ext cx="800090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การวิจารณ์ศิลปะในแง่สุนทรียศาสตร์ คือการประเมิน </a:t>
            </a:r>
            <a:endParaRPr lang="th-TH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คุณค่า</a:t>
            </a: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เกี่ยวกับงานศิลปะ </a:t>
            </a:r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การแสดง ความ</a:t>
            </a:r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คิดเห็น</a:t>
            </a:r>
          </a:p>
          <a:p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ต่อ</a:t>
            </a: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ผลงานศิลปะอย่างมีหลักการ </a:t>
            </a:r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โดย</a:t>
            </a: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การใช้ทฤษฎีศิลปะเป็นฐาน </a:t>
            </a:r>
            <a:endParaRPr lang="th-TH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เพื่อ</a:t>
            </a: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ค้นหา ค่าความงามทาง</a:t>
            </a:r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สุนทรียภาพใน</a:t>
            </a: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ผลงานศิลปะนั้น ๆ</a:t>
            </a:r>
            <a:endParaRPr lang="en-US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endParaRPr lang="th-TH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7799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มาตรฐานที่1\แต่ง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620688"/>
            <a:ext cx="561662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908720"/>
            <a:ext cx="40382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ความหมายของการวิจารณ์งาน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ทัศนศิลป์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6729" y="2276872"/>
            <a:ext cx="844173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การวิเคราะห์กับการวิจารณ์ มีความหมายใกล้เคียงกัน หรือเป็นส่วนหนึ่ง </a:t>
            </a:r>
            <a:endParaRPr lang="th-TH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ของ</a:t>
            </a:r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กันและ</a:t>
            </a:r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กัน บางครั้ง</a:t>
            </a:r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อาจเรียกรวมกันว่า การ</a:t>
            </a:r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วิเคราะห์วิจารณ์ ต่อไปนี้ </a:t>
            </a:r>
          </a:p>
          <a:p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ความหมายของ </a:t>
            </a:r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วิเคราะห์และ การวิจารณ์ทัศนศิลป์จากเอกสาร</a:t>
            </a:r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ต่างๆ </a:t>
            </a:r>
          </a:p>
          <a:p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ดังต่อไปนี้</a:t>
            </a:r>
            <a:endParaRPr lang="th-TH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2918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563340"/>
            <a:ext cx="15808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การวิเคราะห์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79712" y="563339"/>
            <a:ext cx="14414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การวิจารณ์ 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057899" y="563340"/>
            <a:ext cx="3086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การวิเคราะห์วิจารณ์ศิลปะ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578062" y="606341"/>
            <a:ext cx="24176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การวิเคราะห์วิจารณ์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42977" y="1252178"/>
            <a:ext cx="1709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คือการ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ให้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ความคิดเห็น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เกี่ยวกับ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บาง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สิ่ง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บางอย่าง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หรือเป็นการ </a:t>
            </a:r>
            <a:endParaRPr lang="th-TH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รายงานเกี่ยวกับ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ความคิด ของ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คนใดคน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หนึ่ง</a:t>
            </a: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7504" y="1231753"/>
            <a:ext cx="1580882" cy="390501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839654" y="1426313"/>
            <a:ext cx="167645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การกระทำ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ของ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การแสดงออก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ที่เห็นด้วยหรือ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ไม่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เห็น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ด้วย เกี่ยวกับ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บาง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สิ่ง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บางอย่าง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หรือ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บางคน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1960026" y="1252178"/>
            <a:ext cx="1533694" cy="390501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499871" y="1475034"/>
            <a:ext cx="25740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คือการ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สำรวจ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ตรวจสอบ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อย่าง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จริงจัง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และการตัดสิน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เกี่ยวกับ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บางสิ่ง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บางอย่าง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เกี่ยวกับ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ความคิด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ของใครคน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ใด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คน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หนึ่ง</a:t>
            </a: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3712574" y="1243521"/>
            <a:ext cx="2383746" cy="390501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6462464" y="1403873"/>
            <a:ext cx="2286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- การ</a:t>
            </a:r>
            <a:r>
              <a:rPr lang="th-TH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อรรถาอธิบาย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endParaRPr lang="th-TH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ตีความ และ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</a:t>
            </a:r>
          </a:p>
          <a:p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ประเมิน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ค่า เกี่ยวกับ </a:t>
            </a:r>
            <a:endParaRPr lang="th-TH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ผลงาน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ทาง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ศิลปะ</a:t>
            </a:r>
          </a:p>
          <a:p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กระบวนการเกี่ยวกับการตัดสินเชิงคุณภาพ ของ ผลงานและ การสร้างงานศิลปะ</a:t>
            </a: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6409076" y="1277979"/>
            <a:ext cx="2383746" cy="390501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107504" y="548680"/>
            <a:ext cx="1580882" cy="54177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1839654" y="563340"/>
            <a:ext cx="1580882" cy="54177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3597362" y="575374"/>
            <a:ext cx="2398349" cy="54177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6105840" y="575374"/>
            <a:ext cx="2858647" cy="54177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2918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มาตรฐานที่1\แต่ง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019" y="-33211"/>
            <a:ext cx="460851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136040" y="324741"/>
            <a:ext cx="29626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ขั้นตอนการวิจารณ์งานศิลปะ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3000" y="1107322"/>
            <a:ext cx="6079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ขั้นตอนการวิจารณ์ แบ่งออกได้เป็น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4 </a:t>
            </a:r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ขั้นตอน ดังนี้</a:t>
            </a:r>
          </a:p>
        </p:txBody>
      </p:sp>
      <p:sp>
        <p:nvSpPr>
          <p:cNvPr id="6" name="วงรี 5"/>
          <p:cNvSpPr/>
          <p:nvPr/>
        </p:nvSpPr>
        <p:spPr>
          <a:xfrm>
            <a:off x="56901" y="2600682"/>
            <a:ext cx="1440160" cy="4665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เรื่องราว</a:t>
            </a:r>
            <a:endParaRPr lang="th-TH" sz="2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วงรี 6">
            <a:hlinkClick r:id="rId4" action="ppaction://hlinksldjump"/>
          </p:cNvPr>
          <p:cNvSpPr/>
          <p:nvPr/>
        </p:nvSpPr>
        <p:spPr>
          <a:xfrm>
            <a:off x="1604748" y="2545125"/>
            <a:ext cx="1815124" cy="5238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ทฤษฏีศิลปะ</a:t>
            </a:r>
            <a:endParaRPr lang="th-TH" sz="2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149004" y="1637666"/>
            <a:ext cx="2808312" cy="495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1.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พรรณา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(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Description)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4251715" y="1637666"/>
            <a:ext cx="2808312" cy="495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การวิเคราะห์ (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Analysis)</a:t>
            </a: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180963" y="3965012"/>
            <a:ext cx="3128722" cy="495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การตีความ (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Interpretation)</a:t>
            </a:r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4525906" y="4437112"/>
            <a:ext cx="312872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4.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การประเมินหรือการตัดสิน (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Evaluation or Judgment)</a:t>
            </a:r>
            <a:endParaRPr lang="th-TH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13" name="ลูกศรเชื่อมต่อแบบตรง 12"/>
          <p:cNvCxnSpPr/>
          <p:nvPr/>
        </p:nvCxnSpPr>
        <p:spPr>
          <a:xfrm>
            <a:off x="570919" y="2199572"/>
            <a:ext cx="0" cy="2718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ลูกศรเชื่อมต่อแบบตรง 13"/>
          <p:cNvCxnSpPr/>
          <p:nvPr/>
        </p:nvCxnSpPr>
        <p:spPr>
          <a:xfrm>
            <a:off x="2512310" y="2211615"/>
            <a:ext cx="0" cy="2718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ลูกศรเชื่อมต่อแบบตรง 14"/>
          <p:cNvCxnSpPr>
            <a:stCxn id="8" idx="3"/>
            <a:endCxn id="9" idx="1"/>
          </p:cNvCxnSpPr>
          <p:nvPr/>
        </p:nvCxnSpPr>
        <p:spPr>
          <a:xfrm>
            <a:off x="2957316" y="1885261"/>
            <a:ext cx="129439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8" name="สี่เหลี่ยมผืนผ้า 17"/>
          <p:cNvSpPr/>
          <p:nvPr/>
        </p:nvSpPr>
        <p:spPr>
          <a:xfrm>
            <a:off x="3783976" y="2319585"/>
            <a:ext cx="54528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คุณสมบัติด้านส่วนประกอบการรับรู้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Elemental </a:t>
            </a:r>
            <a:r>
              <a:rPr lang="en-US" sz="2400" b="1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Proporties</a:t>
            </a:r>
            <a:r>
              <a:rPr lang="en-US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คุณสมบัติด้านโครงสร้าง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Structural </a:t>
            </a:r>
            <a:r>
              <a:rPr lang="en-US" sz="2400" b="1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Proporties</a:t>
            </a:r>
            <a:r>
              <a:rPr lang="en-US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คุณสมบัติด้านเทคนิควิธีการ(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Technical) </a:t>
            </a:r>
            <a:r>
              <a:rPr lang="en-US" sz="2400" b="1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Proporties</a:t>
            </a:r>
            <a:r>
              <a:rPr lang="en-US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คุณสมบัติด้านเนื้อหา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Content </a:t>
            </a:r>
            <a:r>
              <a:rPr lang="en-US" sz="2400" b="1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Proporties</a:t>
            </a:r>
            <a:r>
              <a:rPr lang="en-US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คุณสมบัติด้านความรู้สึก (</a:t>
            </a:r>
            <a:r>
              <a:rPr lang="en-US" sz="2400" b="1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ExpressionalProporties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sz="24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21" name="ลูกศรเชื่อมต่อแบบตรง 20"/>
          <p:cNvCxnSpPr/>
          <p:nvPr/>
        </p:nvCxnSpPr>
        <p:spPr>
          <a:xfrm>
            <a:off x="5868144" y="2204864"/>
            <a:ext cx="0" cy="2718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5" name="วงรี 24"/>
          <p:cNvSpPr/>
          <p:nvPr/>
        </p:nvSpPr>
        <p:spPr>
          <a:xfrm>
            <a:off x="4501644" y="5932829"/>
            <a:ext cx="1440160" cy="4665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เรื่องราว</a:t>
            </a:r>
            <a:endParaRPr lang="th-TH" sz="2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6" name="วงรี 25"/>
          <p:cNvSpPr/>
          <p:nvPr/>
        </p:nvSpPr>
        <p:spPr>
          <a:xfrm>
            <a:off x="6049491" y="5877272"/>
            <a:ext cx="1815124" cy="5238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ทฤษฏีศิลปะ</a:t>
            </a:r>
            <a:endParaRPr lang="th-TH" sz="2400" dirty="0"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27" name="ลูกศรเชื่อมต่อแบบตรง 26"/>
          <p:cNvCxnSpPr/>
          <p:nvPr/>
        </p:nvCxnSpPr>
        <p:spPr>
          <a:xfrm>
            <a:off x="5015662" y="5531719"/>
            <a:ext cx="0" cy="2718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ลูกศรเชื่อมต่อแบบตรง 27"/>
          <p:cNvCxnSpPr/>
          <p:nvPr/>
        </p:nvCxnSpPr>
        <p:spPr>
          <a:xfrm>
            <a:off x="6957053" y="5543762"/>
            <a:ext cx="0" cy="2718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9" name="Picture 3" descr="D:\wallpaper\nw\vec new\นิวเวก2\starfruit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217" y="64628"/>
            <a:ext cx="967878" cy="96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18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วงรี 1"/>
          <p:cNvSpPr/>
          <p:nvPr/>
        </p:nvSpPr>
        <p:spPr>
          <a:xfrm>
            <a:off x="3419872" y="260648"/>
            <a:ext cx="1815124" cy="5238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ทฤษฏีศิลปะ</a:t>
            </a:r>
            <a:endParaRPr lang="th-TH" sz="2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323528" y="840830"/>
            <a:ext cx="3366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องค์ประกอบ</a:t>
            </a:r>
            <a:r>
              <a:rPr lang="th-TH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ศิลป์</a:t>
            </a:r>
            <a:r>
              <a:rPr lang="en-US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Element </a:t>
            </a:r>
            <a:r>
              <a:rPr lang="en-US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of Art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00336" y="1196752"/>
            <a:ext cx="912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ทัศน</a:t>
            </a:r>
            <a:r>
              <a:rPr lang="th-TH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ธาตุ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23350" y="1628800"/>
            <a:ext cx="3690434" cy="3847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จุด 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Dot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เส้น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Line or Stripe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รูปร่างและรูปทรง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Shape and Form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4.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พื้นที่และปริมาตร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Space &amp; Volume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5.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ลักษณะผิว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Texture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6.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บริเวณว่างหรือพื้นหลัง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Ground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7.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น้ำหนักอ่อนเข้ม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Value and Gradation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8.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แสงเงา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Light and Shadow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9.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เงาดำ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Silhouette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10.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สี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Color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sz="24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346581" y="1364050"/>
            <a:ext cx="1040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การจัดวาง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037332" y="1825715"/>
            <a:ext cx="5040162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.สัดส่วน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Proportion or Scale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2.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ความสมดุล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Balance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ความน่าสนใจของรูปแบบ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Attraction and Design Style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4.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เอกภาพ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Unity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en-US" sz="2400" dirty="0" smtClean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5.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การจัดแบบนามธรรม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Abstract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6.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การจัดแบบวงกลม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Circle Shape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7.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ความกลมกลืนและขัดแย้ง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Harmony and Contrast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en-US" sz="2400" dirty="0" smtClean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8.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การลดหลั่น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Gradation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9.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จังหวะ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Rhythm or Pattern</a:t>
            </a:r>
            <a:r>
              <a:rPr lang="th-TH" sz="2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10.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การจัดพื้นที่ว่าง (</a:t>
            </a:r>
            <a:r>
              <a:rPr lang="en-US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Spatial Qualification</a:t>
            </a:r>
            <a:r>
              <a:rPr lang="th-TH" sz="2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sz="24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8" name="Picture 3" descr="D:\wallpaper\nw\vec new\นิวเวก2\starfruit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217" y="64628"/>
            <a:ext cx="967878" cy="96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48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มาตรฐานที่1\แต่ง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04664"/>
            <a:ext cx="460851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275063" y="692696"/>
            <a:ext cx="28889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ตัวอย่างการวิจารณ์ศิลปะ</a:t>
            </a:r>
          </a:p>
        </p:txBody>
      </p:sp>
      <p:pic>
        <p:nvPicPr>
          <p:cNvPr id="4" name="รูปภาพ 3" descr="http://www.media.rmutt.ac.th/wbi/Education/%E0%B8%AA%E0%B8%B8%E0%B8%99%E0%B8%97%E0%B8%A3%E0%B8%B5%E0%B8%A2%E0%B8%A8%E0%B8%B2%E0%B8%AA%E0%B8%95%E0%B8%A3%E0%B9%8C%20(Aesthetics)/unt5/pic%20unt5/vangogh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84" y="1665815"/>
            <a:ext cx="4512501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786181"/>
              </p:ext>
            </p:extLst>
          </p:nvPr>
        </p:nvGraphicFramePr>
        <p:xfrm>
          <a:off x="5004048" y="1586860"/>
          <a:ext cx="3744416" cy="354228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44216"/>
                <a:gridCol w="1800200"/>
              </a:tblGrid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ชื่อภาพ :</a:t>
                      </a:r>
                      <a:endParaRPr lang="en-US" sz="1600" b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The </a:t>
                      </a:r>
                      <a:r>
                        <a:rPr lang="en-US" sz="2400" b="1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Stary</a:t>
                      </a:r>
                      <a:r>
                        <a:rPr lang="en-US" sz="24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Night</a:t>
                      </a:r>
                      <a:endParaRPr lang="en-US" sz="1600" b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b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ชื่อศิลปิน :</a:t>
                      </a:r>
                      <a:endParaRPr lang="en-US" sz="1600" b="1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Vincent Van Gogh</a:t>
                      </a:r>
                      <a:endParaRPr lang="en-US" sz="1600" b="1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</a:tr>
              <a:tr h="511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ระยะเวลา</a:t>
                      </a:r>
                      <a:r>
                        <a:rPr lang="th-TH" sz="24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ทีสร้างสรรค์ </a:t>
                      </a:r>
                      <a:r>
                        <a:rPr lang="th-TH" sz="24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:</a:t>
                      </a:r>
                      <a:endParaRPr lang="en-US" sz="1600" b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ค.ศ.</a:t>
                      </a:r>
                      <a:r>
                        <a:rPr lang="en-US" sz="24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1889</a:t>
                      </a:r>
                      <a:endParaRPr lang="en-US" sz="1600" b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b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วัสดุ - เทคนิค :</a:t>
                      </a:r>
                      <a:endParaRPr lang="en-US" sz="1600" b="1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b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สีน้ำมันบนผ้าใบ</a:t>
                      </a:r>
                      <a:endParaRPr lang="en-US" sz="1600" b="1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b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ขนาดของผลงาน :</a:t>
                      </a:r>
                      <a:endParaRPr lang="en-US" sz="1600" b="1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73.7 X 92.1 </a:t>
                      </a:r>
                      <a:r>
                        <a:rPr lang="th-TH" sz="2400" b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ซ.ม.</a:t>
                      </a:r>
                      <a:endParaRPr lang="en-US" sz="1600" b="1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b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สถานที่สะสม :</a:t>
                      </a:r>
                      <a:endParaRPr lang="en-US" sz="1600" b="1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The Museum of Modern Art, New York</a:t>
                      </a:r>
                      <a:endParaRPr lang="en-US" sz="1600" b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18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>
            <a:hlinkClick r:id="rId3" action="ppaction://hlinksldjump"/>
          </p:cNvPr>
          <p:cNvSpPr/>
          <p:nvPr/>
        </p:nvSpPr>
        <p:spPr>
          <a:xfrm>
            <a:off x="2907521" y="4539774"/>
            <a:ext cx="3118582" cy="136815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การประเมินหรือการตัดสิน </a:t>
            </a:r>
          </a:p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Evaluation or Judgment)</a:t>
            </a:r>
            <a:endParaRPr lang="th-TH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4" action="ppaction://hlinksldjump"/>
          </p:cNvPr>
          <p:cNvSpPr/>
          <p:nvPr/>
        </p:nvSpPr>
        <p:spPr>
          <a:xfrm>
            <a:off x="2987824" y="908720"/>
            <a:ext cx="2957976" cy="72008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พรรณา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(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Description)</a:t>
            </a:r>
          </a:p>
        </p:txBody>
      </p:sp>
      <p:sp>
        <p:nvSpPr>
          <p:cNvPr id="4" name="สี่เหลี่ยมผืนผ้ามุมมน 3">
            <a:hlinkClick r:id="rId5" action="ppaction://hlinksldjump"/>
          </p:cNvPr>
          <p:cNvSpPr/>
          <p:nvPr/>
        </p:nvSpPr>
        <p:spPr>
          <a:xfrm>
            <a:off x="2993651" y="3300295"/>
            <a:ext cx="2957976" cy="72008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การตีความ (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Interpretation)</a:t>
            </a:r>
          </a:p>
        </p:txBody>
      </p:sp>
      <p:sp>
        <p:nvSpPr>
          <p:cNvPr id="5" name="สี่เหลี่ยมผืนผ้ามุมมน 4">
            <a:hlinkClick r:id="rId6" action="ppaction://hlinksldjump"/>
          </p:cNvPr>
          <p:cNvSpPr/>
          <p:nvPr/>
        </p:nvSpPr>
        <p:spPr>
          <a:xfrm>
            <a:off x="3012620" y="2132856"/>
            <a:ext cx="2957976" cy="72008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การวิเคราะห์ (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Analysis)</a:t>
            </a:r>
          </a:p>
        </p:txBody>
      </p:sp>
    </p:spTree>
    <p:extLst>
      <p:ext uri="{BB962C8B-B14F-4D97-AF65-F5344CB8AC3E}">
        <p14:creationId xmlns:p14="http://schemas.microsoft.com/office/powerpoint/2010/main" val="273748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95536" y="47667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ขั้นตอนที่ 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พรรณา</a:t>
            </a:r>
            <a:r>
              <a:rPr lang="th-TH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(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Description)</a:t>
            </a:r>
            <a:endParaRPr lang="th-TH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395536" y="404664"/>
            <a:ext cx="3816424" cy="595228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95536" y="2409850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ภาพนี้เป็นภาพทิวทัศน์ยามค่ำคืน ภาพพื้นดินแสดงให้เห็นต้นไม้ขนาดใหญ่ มีต้นไม้ขนาดเล็ก แทรกอยู่ระหว่างบ้านเรือนพร้อมกันนั้นมีแสงไฟจากบ้านเรือนด้วย ตรงกลางมีโบสถ์ ที่มีหลังคาโบสถ์เรียวแหลมเสียดยอดสู่ท้องฟ้า เบื้องหลังประกอบด้วยทิวไม้และภูเขา ท้องฟ้ามีพระจันทร์เสี้ยวสีส้มเหลืองขนาดใหญ่กำลังทอแสงเจิดเจ้า และดวงดาวส่องแสง ระยิบระยับ มีกลุ่มเมฆกำลังม้วนตัวพาดผ่านกลางท้องฟ้าแบ่งหมู่ดวงดาวออกเป็น </a:t>
            </a:r>
            <a:r>
              <a:rPr lang="en-US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2 </a:t>
            </a:r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ส่วน ท้องฟ้าด้านล่างเหนือภูเขาค่อนข้างสว่างกว่าท้องฟ้าส่วนอื่น</a:t>
            </a:r>
            <a:endParaRPr lang="en-US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</a:p>
          <a:p>
            <a:endParaRPr lang="th-TH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051" name="Picture 3" descr="D:\wallpaper\nw\vec new\นิวเวก2\starfruit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217" y="64628"/>
            <a:ext cx="967878" cy="96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539552" y="1556792"/>
            <a:ext cx="14478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ด้านเรื่องราว</a:t>
            </a:r>
            <a:r>
              <a:rPr lang="en-US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endParaRPr lang="th-TH" dirty="0"/>
          </a:p>
        </p:txBody>
      </p:sp>
      <p:pic>
        <p:nvPicPr>
          <p:cNvPr id="9" name="รูปภาพ 8" descr="http://www.media.rmutt.ac.th/wbi/Education/%E0%B8%AA%E0%B8%B8%E0%B8%99%E0%B8%97%E0%B8%A3%E0%B8%B5%E0%B8%A2%E0%B8%A8%E0%B8%B2%E0%B8%AA%E0%B8%95%E0%B8%A3%E0%B9%8C%20(Aesthetics)/unt5/pic%20unt5/vangogh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5725"/>
            <a:ext cx="1681535" cy="1261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918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07504" y="911617"/>
            <a:ext cx="8964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i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สี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ศิลปินใช้สีแท้ที่สดใสในบางส่วนของภาพ เช่น สีน้ำเงิน สีเหลืองของดวงจันทร์ ให้สีแดงเป็นบางส่วน เช่น ที่หลังคาบ้าน ซึ่งการใช้สีแท้โดยไม่ผสมสีใด มีจำนวนน้อยมาก ส่วนใหญ่ศิลปินจะใช้สีแสดงน้ำหนักโดยผสมสีขาว (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Tint)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และผสมสีดำ (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Shade)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และเน้นสี 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Tint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มากกว่า ทำให้ท้องฟ้าดูสว่างสุกใสด้วยแสงดาว ส่วนภาคพื้นดินศิลปินจะใช้สีหนักไปทาง 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Shade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เพื่อให้มีบรรยากาศ</a:t>
            </a: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ขมุกขมัว</a:t>
            </a:r>
            <a:r>
              <a:rPr lang="en-US" sz="2400" i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2400" i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</a:br>
            <a:r>
              <a:rPr lang="th-TH" sz="2400" i="1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เส้น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ผลงานชิ้นนี้ใช้เส้นโค้งเป็นส่วนใหญ่ มีเส้นตรงเพียงเล็กน้อย บทบาทของเส้นโค้ง กระจายอยู่ทั่วทั้งภาพ เส้นโค้งเกิดจากรอยลากเป็นเส้นประ (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Stroke)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ต่อเนื่องกัน จัดเป็นวิธีการเขียนภาพที่เป็นเอกลักษณ์เฉพาะ ของศิลปินผู้นี้ โดยใช้ลักษณะของเส้น มาแสดงออกทางอารมณ์ ซึ่งเส้นส่วนใหญ่ จะดูมีความหนักแน่น รุนแรง ลักษณะหมุนวนเป็นเกลียว โดยไม่เว้นช่องว่าง ทำให้บรรยากาศ ส่วนรวมของภาพรู้สึกแน่น ทึบตัน</a:t>
            </a:r>
            <a:endParaRPr lang="en-US" sz="240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th-TH" sz="2400" i="1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รูปร่างรูปทรง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เป็นรูปร่างรูปทรงที่ไม่เหมือนธรรมชาติโดยตรง มีการสกัดตัดทอนรูปทรง ให้ดูง่าย ๆ มีลักษณะเป็น 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3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มิติเชิงลวงตา (</a:t>
            </a:r>
            <a:r>
              <a:rPr lang="en-US" sz="24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Illussion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Space</a:t>
            </a:r>
            <a:r>
              <a:rPr lang="en-US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)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</a:br>
            <a:r>
              <a:rPr lang="th-TH" sz="2400" i="1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ลักษณะผิว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เมื่อมองดูภาพแล้วมีลักษณะหยาบ ผิว</a:t>
            </a: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ขรุขระ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</a:br>
            <a:r>
              <a:rPr lang="th-TH" sz="2400" i="1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บริเวณว่าง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ภาพนี้มิติดูลึกไกล ใช้ทัศนียภาพเชิงบรรยากาศ (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Arial Perspective)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โดยสิ่งที่อยู่ใกล้มีขนาด</a:t>
            </a: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ใหญ่	และ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ชัดเจน สิ่งที่อยู่ไกลจะลดความชัดเจนลงไป</a:t>
            </a:r>
            <a:endParaRPr lang="en-US" sz="2400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51520" y="260648"/>
            <a:ext cx="1779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ด้านทฤษฎีศิลปะ</a:t>
            </a:r>
            <a:endParaRPr lang="th-TH" dirty="0"/>
          </a:p>
        </p:txBody>
      </p:sp>
      <p:pic>
        <p:nvPicPr>
          <p:cNvPr id="4" name="รูปภาพ 3" descr="http://www.media.rmutt.ac.th/wbi/Education/%E0%B8%AA%E0%B8%B8%E0%B8%99%E0%B8%97%E0%B8%A3%E0%B8%B5%E0%B8%A2%E0%B8%A8%E0%B8%B2%E0%B8%AA%E0%B8%95%E0%B8%A3%E0%B9%8C%20(Aesthetics)/unt5/pic%20unt5/vangogh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174" y="109508"/>
            <a:ext cx="1100666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918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95536" y="19542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/>
                <a:cs typeface="Angsana New"/>
              </a:rPr>
              <a:t>ขั้นตอนที่ 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/>
                <a:ea typeface="Times New Roman"/>
              </a:rPr>
              <a:t>2. </a:t>
            </a:r>
            <a:r>
              <a:rPr lang="th-TH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/>
                <a:ea typeface="Times New Roman"/>
              </a:rPr>
              <a:t>การวิเคราะห์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/>
                <a:ea typeface="Times New Roman"/>
              </a:rPr>
              <a:t> 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/>
                <a:ea typeface="Times New Roman"/>
              </a:rPr>
              <a:t>(Analysis)</a:t>
            </a:r>
            <a:endParaRPr lang="th-TH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385486" y="151496"/>
            <a:ext cx="3816424" cy="595228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20893" y="974333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i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2400" i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ความ</a:t>
            </a:r>
            <a:r>
              <a:rPr lang="th-TH" sz="2400" i="1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สมดุล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เมื่อมองภาพนี้โดยส่วนรวม จะมีความสมดุลแบบสองข้างไม่เท่ากัน เพราะส่วนประกอบมูลฐานเช่นรูปร่าง ไม่เท่ากันและไม่</a:t>
            </a: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เหมือนกัน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</a:b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2400" i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2400" i="1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เน้นจุดเด่น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ศิลปินใช้สีแท้ที่สดใสเป็นจุดเน้น และใช้ค่าน้ำหนักของสี 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Tint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และสี 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Shade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เป็นตัวสนับสนุน การเน้นจะปรากฏที่ดวงดาว ดวงจันทร์ และแสงไฟวับแวมจากบ้านเรือน ซึ่งเป็นการใช้สีในลักษณะตัดกันระหว่างความสว่างกับความมืด (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Intensity</a:t>
            </a:r>
            <a:r>
              <a:rPr lang="en-US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)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</a:b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2400" i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จังหวะ</a:t>
            </a:r>
            <a:r>
              <a:rPr lang="th-TH" sz="2400" i="1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และการเคลื่อนไหว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ศิลปินเขียนเส้นโดยการใช้เส้นประซ้ำ ๆ กันอย่างต่อเนื่อง ทำให้รู้สึกมีการเคลื่อนไหว เช่น การเคลื่อนไหวของเมฆ ดวงจันทร์ ดวงดาว ต้นไม้ (ต้นสน) ศิลปินใช้เส้นโค้งประซ้ำ ๆ พุ่งขึ้นสู่เบื้องบน และรูปร่างเล็กของแสงไฟที่วางซ้ำ ๆ ให้ความรู้สึกว่าเป็นไฟวับแวมเป็นจุด ๆ</a:t>
            </a:r>
            <a:endParaRPr lang="en-US" sz="240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th-TH" sz="2400" i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-</a:t>
            </a:r>
            <a:r>
              <a:rPr lang="th-TH" sz="2400" i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ความ</a:t>
            </a:r>
            <a:r>
              <a:rPr lang="th-TH" sz="2400" i="1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กลมกลืน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ใช้ความกลมกลืนด้วยพื้นผิว</a:t>
            </a:r>
            <a:r>
              <a:rPr lang="en-US" sz="2400" i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ที่แสดงออกด้วยทีแปรง (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Stroke)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ดูมีสภาพ ขรุขระตลอดทั่วทั้งภาพ ความกลมกลืนของสีและลักษณะของเส้น</a:t>
            </a:r>
            <a:endParaRPr lang="en-US" sz="240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th-TH" sz="2400" i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2400" i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ขนาด</a:t>
            </a:r>
            <a:r>
              <a:rPr lang="th-TH" sz="2400" i="1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และสัดส่วน</a:t>
            </a: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ใช้รูปทรงที่สกัดตัดทอนตามความรู้สึกของศิลปิน ดวงจันทร์ ดวงดาว เมฆ ต้นไม้ </a:t>
            </a: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บ้านเรือน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ภูเขา ที่มีขนาดและ สัดส่วนแตกต่างกัน เช่น รูปร่างของดวงดาวที่ขนาดใหญ่ </a:t>
            </a: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กลาง 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เล็ก </a:t>
            </a: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ให้	ความรู้สึก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เคลื่อนไหวระยิบระยับ ส่วนบ้านเรือน ต้นไม้ ภูเขา ก็ลดหลั่นกันไป </a:t>
            </a: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ทำ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ให้รู้สึก</a:t>
            </a: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มี	มิติ</a:t>
            </a:r>
            <a:r>
              <a:rPr lang="th-TH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ลึกเข้าไป</a:t>
            </a:r>
            <a:r>
              <a:rPr lang="th-TH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มาก</a:t>
            </a:r>
            <a:endParaRPr lang="en-US" sz="240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" name="Picture 3" descr="D:\wallpaper\nw\vec new\นิวเวก2\starfruit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217" y="64628"/>
            <a:ext cx="967878" cy="96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 descr="http://www.media.rmutt.ac.th/wbi/Education/%E0%B8%AA%E0%B8%B8%E0%B8%99%E0%B8%97%E0%B8%A3%E0%B8%B5%E0%B8%A2%E0%B8%A8%E0%B8%B2%E0%B8%AA%E0%B8%95%E0%B8%A3%E0%B9%8C%20(Aesthetics)/unt5/pic%20unt5/vangogh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655" y="121285"/>
            <a:ext cx="1106050" cy="829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246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95536" y="19542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ขั้นตอนที่ 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3 </a:t>
            </a:r>
            <a:r>
              <a:rPr lang="th-TH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การตีความ (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Interpretation)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385486" y="151496"/>
            <a:ext cx="3970490" cy="595228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1045180"/>
            <a:ext cx="85689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การตีความอาศัยข้อมูลจากภาพและชื่อภาพ </a:t>
            </a:r>
            <a:r>
              <a:rPr lang="en-US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The stay night 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แปลว่า ดวงดาวยามราตรี แสดงให้เห็นบรรยากาศในคืนวันหนึ่งที่มีท้องฟ้าแจ่มใส ทำให้มองเห็นดวงจันทร์และดวงดาวอย่างชัดเจน จากรูปร่างของ ดวงจันทร์ที่เห็นเป็นพระจันทร์เสี้ยว แสดงว่าเป็นคืนข้างแรม ท้องฟ้าบริเวณเหนือภูเขานั้นสว่างเรืองรอง อาจหมายความว่า เป็นเวลาใกล้รุ่ง แสงอาทิตย์เริ่มทอแสงจับขอบฟ้า และบ้านเรือนของราษฎรที่เป็นเงาตะคุ่มนั้นมีแสงไฟจากทางหน้าต่าง แสดงว่าพวกเขาเริ่มตื่นขึ้นประกอบภารกิจประจำวันแล้ว ภาพนี้แม้จะไม่มีรูปคนอยู่เลย แต่ก็บ่งบอกถึงอารมณ์ได้ จากส่วนประกอบมูลฐานของศิลปะ เริ่มจากสี ภาพนี้ส่วนใหญ่แสดงน้ำหนักของสีน้ำเงิน สีม่วงน้ำเงิน แม้กระทั่งสีดำ แสดงบรรยากาศตอนกลางคืนที่เป็นเวลาใกล้รุ่งของวันใหม่ จากแสงสว่างของท้องฟ้ามีผลให้บ้านเรือนและต้นไม้ มีสภาพเป็นเงาตะคุ่ม ๆ ให้ความรู้สึกเคลื่อนไหวจากการใช้เส้นโค้งที่ต่อเนื่อง แสดงให้</a:t>
            </a:r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เห็น	การ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ม้วนตัวของหมู่</a:t>
            </a:r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เมฆ</a:t>
            </a:r>
            <a:endParaRPr lang="en-US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7" name="Picture 3" descr="D:\wallpaper\nw\vec new\นิวเวก2\starfruit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217" y="64628"/>
            <a:ext cx="967878" cy="96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รูปภาพ 7" descr="http://www.media.rmutt.ac.th/wbi/Education/%E0%B8%AA%E0%B8%B8%E0%B8%99%E0%B8%97%E0%B8%A3%E0%B8%B5%E0%B8%A2%E0%B8%A8%E0%B8%B2%E0%B8%AA%E0%B8%95%E0%B8%A3%E0%B9%8C%20(Aesthetics)/unt5/pic%20unt5/vangogh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731" y="151496"/>
            <a:ext cx="1106050" cy="829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0771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17806" y="260648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และรู้สึก มีการเคลื่อนจากซ้ายไปขวาของท้องฟ้าเหนือยอดเขาซึ่งเกิดจากการใช้เส้นประติดต่อกันไปนั่นเอง ส่วนความเคลื่อนไหว ระยิบระยับของดวงดาวเกิดจากการแต้มสีเป็นวงโค้งจากภายในออกสู่ภายนอกเป็นรูปวงกลม และอาศัยความลดหลั่น ของขนาดเพิ่มทั้งความเคลื่อนไหวและให้มิติที่ลึกไกลโดยพร้อมกัน</a:t>
            </a:r>
            <a:endParaRPr lang="en-US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เมื่อได้ศึกษาประวัติของศิลปินผู้นี้พอสังเขปแล้ว ก็พบว่า เป็นผู้ที่มีอารมณ์อ่อนไหว มีความทุกข์ใจอยู่เป็นนิจ ช่วงท้ายของชีวิตมีอารมณ์แปรปรวนคล้ายเป็นโรคประสาท เคยตัดหูตัวเอง เคยเข้าโรงพยาบาล สุดท้ายมีอารมณ์คุ้มคลั่ง ถึงกับฆ่าตัวตายไปเมื่ออายุเพียง </a:t>
            </a:r>
            <a:r>
              <a:rPr lang="en-US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37 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ปีจากประวัติสั้น ๆ นี้ พอจะนำมาเป็นข้อมูลในการตีความภาพดวงดาวยามราตรีได้ว่า เป็นภาพสะท้อนอารมณ์เศร้า เหงา สิ้นหวังในชีวิต ดูได้จากบรรยากาศภาคพื้นดิน ส่วนบรรยากาศในท้องฟ้า กลับแสดงในทางตรงข้ามคือความขัดแย้ง บ้าคลั่ง ดิ้นทุรน ที่เกิดขึ้นภายในจิตใจของศิลปินเอง และถ่ายทอดออกมา โดยที่เขาอาจจะไม่ได้ตั้งใจ เป็นการถ่ายทอดจากจิตใจของศิลปินเอง ซึ่งเป็นการถ่ายทอดจากจิตใต้สำนึกขณะสร้างสรรค์งาน </a:t>
            </a:r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โดย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ที่เขามิได้เสแสร้งแม้แต่น้อย สังเกตได้จากการใช้สีและเส้นในภาพแสดง</a:t>
            </a:r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ให้	เห็น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ความฉลาดในทางศิลปะอย่างยอดเยี่ยม จะเห็นว่าศิลปินมิได้มีสติฟั่น</a:t>
            </a:r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เฟือน	ขณะ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เขียนภาพนี้</a:t>
            </a:r>
            <a:endParaRPr lang="en-US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3748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95536" y="195424"/>
            <a:ext cx="6624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ขั้นตอนที่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4 </a:t>
            </a:r>
            <a:r>
              <a:rPr lang="th-TH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การประเมินหรือการตัดสิน (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Evaluation or Judgment)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85486" y="151496"/>
            <a:ext cx="6418762" cy="595228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51520" y="908720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ภาพ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The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stary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Night 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เป็นจิตรกรรมที่สมบูรณ์ด้วยเนื้อหาและทฤษฎีของศิลปะ กล่าวคือ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51520" y="1906954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การถ่ายทอดเรื่องราวเกี่ยวกับความทุกข์โศกของศิลปินที่ชื่อ </a:t>
            </a:r>
            <a:r>
              <a:rPr lang="th-TH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วินเซนต์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แวน</a:t>
            </a:r>
            <a:r>
              <a:rPr lang="th-TH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โก๊ะ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(</a:t>
            </a:r>
            <a:r>
              <a:rPr lang="en-US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Vincent Van Gogh)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โดยไม่จำเป็นต้องปรากฏเป็นรูปเหมือนตนเอง (</a:t>
            </a:r>
            <a:r>
              <a:rPr lang="en-US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Self Portrait) 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เพียงแต่ศิลปินใช้มูลฐานและหลักการของศิลปะ เช่น สีและเส้นถ่ายทอดความรู้สึกของเขาออกมา ประกอบกับการศึกษาประวัติของศิลปินผู้นี้ ก็สามารถเข้าใจ ภาพเขียนของเขาได้ </a:t>
            </a:r>
            <a:r>
              <a:rPr lang="th-TH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กล่าวคือ </a:t>
            </a:r>
            <a:r>
              <a:rPr lang="th-TH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ศิลปิน      มี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ความสามารถพิเศษในการใช้สีและเส้น น้ำหนักของสีที่มืดสลัวแทนค่า อารมณ์เศร้า เหงาหงอย ขณะเดียวกันสีส้มที่แทนค่าแสงไฟที่สาดส่องจากหน้าต่างของบ้านหลาย ๆ จุด ดูเหมือนจะตอกย้ำความเศร้าที่เกิดขึ้นในจิตใจของเขามิได้สร่างซา ส่วนเส้นที่ขีดเขียนเป็นเส้นคดโค้งต่าง ๆ ให้ความรู้สึกเคลื่อนไหว สับสน แทนค่าความรู้สึกที่ขัดแย้งพุ่งพล่านที่</a:t>
            </a:r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เกิดขึ้น	ใน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จิตใจทุกเวลา นาที รู้สึกเหมือนคนไร้ค่า ไม่มีประโยชน์ใด ๆ เลย</a:t>
            </a:r>
          </a:p>
        </p:txBody>
      </p:sp>
      <p:pic>
        <p:nvPicPr>
          <p:cNvPr id="6" name="Picture 3" descr="D:\wallpaper\nw\vec new\นิวเวก2\starfruit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217" y="64628"/>
            <a:ext cx="967878" cy="96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สี่เหลี่ยมผืนผ้า 6"/>
          <p:cNvSpPr/>
          <p:nvPr/>
        </p:nvSpPr>
        <p:spPr>
          <a:xfrm>
            <a:off x="395536" y="1383734"/>
            <a:ext cx="123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i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ด้านเนื้อหา</a:t>
            </a:r>
            <a:endParaRPr lang="th-TH" dirty="0"/>
          </a:p>
        </p:txBody>
      </p:sp>
      <p:pic>
        <p:nvPicPr>
          <p:cNvPr id="8" name="รูปภาพ 7" descr="http://www.media.rmutt.ac.th/wbi/Education/%E0%B8%AA%E0%B8%B8%E0%B8%99%E0%B8%97%E0%B8%A3%E0%B8%B5%E0%B8%A2%E0%B8%A8%E0%B8%B2%E0%B8%AA%E0%B8%95%E0%B8%A3%E0%B9%8C%20(Aesthetics)/unt5/pic%20unt5/vangogh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733256"/>
            <a:ext cx="1106050" cy="829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3748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http://www.media.rmutt.ac.th/wbi/Education/%E0%B8%AA%E0%B8%B8%E0%B8%99%E0%B8%97%E0%B8%A3%E0%B8%B5%E0%B8%A2%E0%B8%A8%E0%B8%B2%E0%B8%AA%E0%B8%95%E0%B8%A3%E0%B9%8C%20(Aesthetics)/unt5/pic%20unt5/vangogh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846" y="79182"/>
            <a:ext cx="1106050" cy="829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40160" y="908720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องค์ประกอบ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ของภาพที่จัดวางแบบดุลยภาพซ้ายขวาไม่เหมือนกัน แต่มีการ</a:t>
            </a:r>
            <a:r>
              <a:rPr lang="th-TH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ถ่วงดุลย์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กันอย่างเหมาะสม โดยซ้ายมือ เป็นภาพต้นไม้ขนาดใหญ่เป็นเส้นโค้งบิดเป็นเกลียว เบียดตัวขึ้นเบื้องบน ถ่วงดุลกับซีกขวามือ ที่มีพระจันทร์เสี้ยวดวงใหญ่ ภูเขา บ้านเรือน และแมกไม้เป็นพุ่มเล็ก ๆ มีความลดหลั่นของขนาดดวงดาว ก่อความรู้สึกตื้นลึกและปฏิกิริยา ของการกระพริบเป็นจังหวะจากดวงหนึ่งไปสู่อีกดวงหนึ่ง การกระพริบของดวงดาวรู้สึกไม่พร้อม</a:t>
            </a:r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กัน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475656" y="3717032"/>
            <a:ext cx="6858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วิเคราะห์ดังกล่าวข้างต้น สามารถระบุได้ว่า ภาพ </a:t>
            </a:r>
            <a:r>
              <a:rPr lang="en-US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The </a:t>
            </a:r>
            <a:r>
              <a:rPr lang="en-US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Stary</a:t>
            </a:r>
            <a:r>
              <a:rPr lang="en-US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Night 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โดยศิลปิน </a:t>
            </a:r>
            <a:r>
              <a:rPr lang="en-US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Vincent Van Gogh 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เป็นผลงานศิลปะที่มีข้อดีมากกว่าข้อบกพร่อง ซึ่งแทบไม่ปรากฏอยู่เลย จึงตัดสินได้ว่า ภาพ </a:t>
            </a:r>
            <a:r>
              <a:rPr lang="en-US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The </a:t>
            </a:r>
            <a:r>
              <a:rPr lang="en-US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stary</a:t>
            </a:r>
            <a:r>
              <a:rPr lang="en-US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night </a:t>
            </a:r>
            <a:r>
              <a:rPr lang="th-TH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เป็นผลงานจิตรกรรมที่มีความบริบูรณ์ด้วยคุณค่าทางความงามและคุณค่าของศิลปะอย่างยอดเยี่ยม</a:t>
            </a: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1348880" y="3616280"/>
            <a:ext cx="6984776" cy="244827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สรุป</a:t>
            </a:r>
            <a:endParaRPr lang="th-TH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64188" y="260648"/>
            <a:ext cx="18229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ด้านทฤษฎีศิลปะ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3748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oknation.net/blog/home/blog_data/425/2425/images/Ram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4267013" cy="3555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สี่เหลี่ยมผืนผ้า 1"/>
          <p:cNvSpPr/>
          <p:nvPr/>
        </p:nvSpPr>
        <p:spPr>
          <a:xfrm>
            <a:off x="603280" y="4561964"/>
            <a:ext cx="36086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ภาพ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The Night Watch  </a:t>
            </a: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ปี พ.ศ. 2185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716016" y="260648"/>
            <a:ext cx="424847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The Night Watch  </a:t>
            </a:r>
            <a:r>
              <a:rPr lang="th-TH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ภาพเขียนโด่งดังที่สุดของ</a:t>
            </a:r>
            <a:r>
              <a:rPr lang="th-TH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เรมบรันต์</a:t>
            </a:r>
            <a:r>
              <a:rPr lang="th-TH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ซึ่งเป็นภาพคนติดอาวุธกลุ่มหนึ่งในกรุง</a:t>
            </a:r>
            <a:r>
              <a:rPr lang="th-TH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อัมสเตอร์ด้ม</a:t>
            </a:r>
            <a:r>
              <a:rPr lang="th-TH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  ประเทศเนเธอร์แลนด์  ยุคศตวรรษที่ 17  ขณะจัดแถว  แม้จะเคยมีศิลปินวาดภาพกองกำลัง</a:t>
            </a:r>
            <a:r>
              <a:rPr lang="th-TH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พลเรือน</a:t>
            </a:r>
            <a:r>
              <a:rPr lang="th-TH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มาหลายครั้งก่อนหน้านี้  แต่ต้องมีการจัดท่าทางให้คนในภาพเพื่อจะบอกได้ง่ายว่าใครเป็นใคร  และไม่มี "องค์ประกอบแปลกปลอม" อย่างเช่น  สุนัขหรือเด็กหญิง  </a:t>
            </a:r>
            <a:r>
              <a:rPr lang="th-TH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เรมบรันต์</a:t>
            </a:r>
            <a:r>
              <a:rPr lang="th-TH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ทำลาย</a:t>
            </a:r>
            <a:r>
              <a:rPr lang="th-TH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ขนบ</a:t>
            </a:r>
            <a:r>
              <a:rPr lang="th-TH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ของการจัดระเบียบที่ยึดถือกันมานาน  และเป็น</a:t>
            </a:r>
            <a:r>
              <a:rPr lang="th-TH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จิตรกร</a:t>
            </a:r>
            <a:r>
              <a:rPr lang="th-TH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คนแรกที่หาญกล้าเขียนภาพการจัดแถวที่ดูสับสนวุ่นวายอย่างในภาพนี้  </a:t>
            </a:r>
            <a:r>
              <a:rPr lang="th-TH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เรมบรันต์</a:t>
            </a:r>
            <a:r>
              <a:rPr lang="th-TH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ใช้การกระทำเช่นนี้บ่งบอกถึงบุคลิกของเขา  นั่นคือ  หัวแข็ง  ดื้อรั้น  และไม่ฟังใคร</a:t>
            </a:r>
          </a:p>
        </p:txBody>
      </p:sp>
    </p:spTree>
    <p:extLst>
      <p:ext uri="{BB962C8B-B14F-4D97-AF65-F5344CB8AC3E}">
        <p14:creationId xmlns:p14="http://schemas.microsoft.com/office/powerpoint/2010/main" val="273748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</TotalTime>
  <Words>1364</Words>
  <Application>Microsoft Office PowerPoint</Application>
  <PresentationFormat>นำเสนอทางหน้าจอ (4:3)</PresentationFormat>
  <Paragraphs>124</Paragraphs>
  <Slides>16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14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35" baseType="lpstr">
      <vt:lpstr>Angsana New</vt:lpstr>
      <vt:lpstr>Arial</vt:lpstr>
      <vt:lpstr>Calibri</vt:lpstr>
      <vt:lpstr>Cordia New</vt:lpstr>
      <vt:lpstr>Times New Roman</vt:lpstr>
      <vt:lpstr>ชุดรูปแบบของ Office</vt:lpstr>
      <vt:lpstr>1_ชุดรูปแบบของ Office</vt:lpstr>
      <vt:lpstr>2_ชุดรูปแบบของ Office</vt:lpstr>
      <vt:lpstr>3_ชุดรูปแบบของ Office</vt:lpstr>
      <vt:lpstr>4_ชุดรูปแบบของ Office</vt:lpstr>
      <vt:lpstr>5_ชุดรูปแบบของ Office</vt:lpstr>
      <vt:lpstr>6_ชุดรูปแบบของ Office</vt:lpstr>
      <vt:lpstr>7_ชุดรูปแบบของ Office</vt:lpstr>
      <vt:lpstr>8_ชุดรูปแบบของ Office</vt:lpstr>
      <vt:lpstr>9_ชุดรูปแบบของ Office</vt:lpstr>
      <vt:lpstr>10_ชุดรูปแบบของ Office</vt:lpstr>
      <vt:lpstr>11_ชุดรูปแบบของ Office</vt:lpstr>
      <vt:lpstr>12_ชุดรูปแบบของ Office</vt:lpstr>
      <vt:lpstr>13_ชุดรูปแบบของ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DD</dc:creator>
  <cp:lastModifiedBy>Acer</cp:lastModifiedBy>
  <cp:revision>42</cp:revision>
  <dcterms:created xsi:type="dcterms:W3CDTF">2014-01-05T02:43:18Z</dcterms:created>
  <dcterms:modified xsi:type="dcterms:W3CDTF">2016-01-22T05:43:30Z</dcterms:modified>
</cp:coreProperties>
</file>