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8E4D-3C6C-4DB5-874A-231EA1260B4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B57-A6A5-48F5-9822-3AAE08495FC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8E4D-3C6C-4DB5-874A-231EA1260B4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B57-A6A5-48F5-9822-3AAE08495F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8E4D-3C6C-4DB5-874A-231EA1260B4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B57-A6A5-48F5-9822-3AAE08495F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8E4D-3C6C-4DB5-874A-231EA1260B4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B57-A6A5-48F5-9822-3AAE08495F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8E4D-3C6C-4DB5-874A-231EA1260B4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B57-A6A5-48F5-9822-3AAE08495FC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8E4D-3C6C-4DB5-874A-231EA1260B4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B57-A6A5-48F5-9822-3AAE08495F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8E4D-3C6C-4DB5-874A-231EA1260B4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B57-A6A5-48F5-9822-3AAE08495F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8E4D-3C6C-4DB5-874A-231EA1260B4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B57-A6A5-48F5-9822-3AAE08495FC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8E4D-3C6C-4DB5-874A-231EA1260B4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B57-A6A5-48F5-9822-3AAE08495F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8E4D-3C6C-4DB5-874A-231EA1260B4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B57-A6A5-48F5-9822-3AAE08495F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8E4D-3C6C-4DB5-874A-231EA1260B4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B57-A6A5-48F5-9822-3AAE08495F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6E768E4D-3C6C-4DB5-874A-231EA1260B4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213AEB57-A6A5-48F5-9822-3AAE08495F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620688"/>
            <a:ext cx="800105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8000" dirty="0" smtClean="0">
                <a:solidFill>
                  <a:schemeClr val="bg1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วิชา </a:t>
            </a:r>
            <a:r>
              <a:rPr lang="th-TH" sz="8000" dirty="0">
                <a:solidFill>
                  <a:schemeClr val="bg1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โ</a:t>
            </a:r>
            <a:r>
              <a:rPr lang="th-TH" sz="8000" dirty="0" smtClean="0">
                <a:solidFill>
                  <a:schemeClr val="bg1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ลก ดาราศาสตร์ </a:t>
            </a:r>
            <a:r>
              <a:rPr lang="en-US" sz="8000" dirty="0" smtClean="0">
                <a:solidFill>
                  <a:schemeClr val="bg1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                 </a:t>
            </a:r>
            <a:r>
              <a:rPr lang="th-TH" sz="8000" dirty="0" smtClean="0">
                <a:solidFill>
                  <a:schemeClr val="bg1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และอวกาศ</a:t>
            </a:r>
            <a:r>
              <a:rPr lang="en-US" sz="8000" dirty="0" smtClean="0">
                <a:solidFill>
                  <a:schemeClr val="bg1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  </a:t>
            </a:r>
            <a:r>
              <a:rPr lang="th-TH" sz="8000" dirty="0" smtClean="0">
                <a:solidFill>
                  <a:schemeClr val="bg1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ว</a:t>
            </a:r>
            <a:r>
              <a:rPr lang="en-US" sz="8000" dirty="0" smtClean="0">
                <a:solidFill>
                  <a:schemeClr val="bg1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30104</a:t>
            </a:r>
            <a:endParaRPr lang="th-TH" sz="8000" dirty="0" smtClean="0">
              <a:solidFill>
                <a:schemeClr val="bg1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pPr algn="ctr"/>
            <a:endParaRPr lang="th-TH" sz="800" dirty="0" smtClean="0">
              <a:solidFill>
                <a:schemeClr val="bg1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pPr algn="ctr"/>
            <a:endParaRPr lang="th-TH" sz="800" dirty="0" smtClean="0">
              <a:solidFill>
                <a:schemeClr val="bg1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pPr algn="ctr"/>
            <a:endParaRPr lang="th-TH" sz="800" dirty="0">
              <a:solidFill>
                <a:schemeClr val="bg1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pPr algn="ctr"/>
            <a:endParaRPr lang="en-US" sz="800" dirty="0" smtClean="0">
              <a:solidFill>
                <a:schemeClr val="bg1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pPr algn="ctr"/>
            <a:endParaRPr lang="en-US" sz="800" dirty="0">
              <a:solidFill>
                <a:schemeClr val="bg1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pPr algn="ctr"/>
            <a:endParaRPr lang="en-US" sz="800" dirty="0" smtClean="0">
              <a:solidFill>
                <a:schemeClr val="bg1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pPr algn="ctr"/>
            <a:endParaRPr lang="en-US" sz="800" dirty="0">
              <a:solidFill>
                <a:schemeClr val="bg1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pPr algn="ctr"/>
            <a:endParaRPr lang="en-US" sz="800" dirty="0" smtClean="0">
              <a:solidFill>
                <a:schemeClr val="bg1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pPr algn="ctr"/>
            <a:endParaRPr lang="th-TH" sz="800" dirty="0" smtClean="0">
              <a:solidFill>
                <a:schemeClr val="bg1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pPr algn="ctr"/>
            <a:endParaRPr lang="th-TH" sz="800" dirty="0" smtClean="0">
              <a:solidFill>
                <a:schemeClr val="bg1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pPr algn="ctr"/>
            <a:endParaRPr lang="th-TH" sz="800" dirty="0" smtClean="0">
              <a:solidFill>
                <a:schemeClr val="bg1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pPr algn="ctr"/>
            <a:r>
              <a:rPr lang="th-TH" sz="8000" dirty="0" err="1" smtClean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ครูวรรณภรณ์</a:t>
            </a:r>
            <a:r>
              <a:rPr lang="th-TH" sz="8000" dirty="0" smtClean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  ทองจันทร์</a:t>
            </a:r>
            <a:endParaRPr lang="th-TH" sz="8000" dirty="0">
              <a:solidFill>
                <a:srgbClr val="0000FF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46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23528" y="692696"/>
            <a:ext cx="864096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๑</a:t>
            </a:r>
            <a:r>
              <a:rPr lang="en-US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อธิบายการแบ่งชั้นและสมบัติของโครงสร้างโลก พร้อมยกตัวอย่างข้อมูลที่สนับสนุน </a:t>
            </a:r>
            <a:endParaRPr lang="en-US" sz="3200" dirty="0">
              <a:solidFill>
                <a:srgbClr val="0000FF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๒</a:t>
            </a:r>
            <a:r>
              <a:rPr lang="en-US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อธิบายหลักฐานทางธรณีวิทยาที่สนับสนุนการเคลื่อนที่ของแผ่นธรณี ระบุสาเหตุ และอธิบายรูปแบบแนวรอยต่อของแผ่นธรณีที่สัมพันธ์กับการเคลื่อนที่ของแผ่นธรณี พร้อมยกตัวอย่างหลักฐานทางธรณีวิทยาที่พบ</a:t>
            </a:r>
            <a:endParaRPr lang="en-US" sz="3200" dirty="0">
              <a:solidFill>
                <a:srgbClr val="FF0066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๓</a:t>
            </a:r>
            <a:r>
              <a:rPr lang="en-US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อธิบายสาเหตุกระบวนการเกิดภูเขาไฟระเบิด แผ่นดินไหว </a:t>
            </a:r>
            <a:r>
              <a:rPr lang="th-TH" sz="3200" dirty="0" err="1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สึ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นามิ ขนาดและความรุนแรง รวมทั้งสืบค้นข้อมูลพื้นที่เสี่ยงภัย ออกแบบและนำเสนอ แนวทางการเฝ้าระวังและการปฏิบัติตนให้ปลอดภัย</a:t>
            </a:r>
            <a:endParaRPr lang="en-US" sz="3200" dirty="0">
              <a:solidFill>
                <a:srgbClr val="0000FF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๔</a:t>
            </a:r>
            <a:r>
              <a:rPr lang="en-US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อธิบายปัจจัยสำคัญที่มีผลต่อการได้รับพลังงานจากดวงอาทิตย์ แตกต่างกันในแต่ละบริเวณของโลกการหมุนเวียนของอากาศที่เป็นผลมาจากความแตกต่างของความกด</a:t>
            </a:r>
            <a:r>
              <a:rPr lang="th-TH" sz="3200" dirty="0" smtClean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อากาศ</a:t>
            </a:r>
            <a:endParaRPr lang="en-US" sz="3200" dirty="0">
              <a:solidFill>
                <a:srgbClr val="FF0066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03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67544" y="920909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๕</a:t>
            </a:r>
            <a:r>
              <a:rPr lang="en-US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อธิบายทิศทาง การเคลื่อนที่ของอากาศที่เป็น</a:t>
            </a:r>
            <a:r>
              <a:rPr lang="th-TH" sz="3200" dirty="0" smtClean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ผลจากการหมุนรอบ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ตัวเองของโลก และการหมุนเวียนของอากาศตามเขตละติจูด และผลที่มีต่อภูมิอากาศ</a:t>
            </a:r>
            <a:endParaRPr lang="en-US" sz="3200" dirty="0">
              <a:solidFill>
                <a:srgbClr val="0000FF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๖</a:t>
            </a:r>
            <a:r>
              <a:rPr lang="en-US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อธิบายปัจจัยและผลที่ทำให้เกิดการหมุนเวียนของน้ำผิวหน้าในมหาสมุทรและรูปแบบการหมุนเวียนของน้ำผิวหน้าในมหาสมุทรที่มีต่อลักษณะภูมิอากาศ ลมฟ้าอากาศ สิ่งมีชีวิต และสิ่งแวดล้อม</a:t>
            </a:r>
            <a:endParaRPr lang="en-US" sz="3200" dirty="0">
              <a:solidFill>
                <a:srgbClr val="FF0066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๗</a:t>
            </a:r>
            <a:r>
              <a:rPr lang="en-US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อธิบายปัจจัยที่มีผลต่อการเปลี่ยนแปลงภูมิอากาศของโลก พร้อมทั้งนำเสนอแนวปฏิบัติเพื่อลดกิจกรรมของมนุษย์ที่ส่งผลต่อการเปลี่ยนแปลงภูมิอากาศโลก</a:t>
            </a:r>
            <a:endParaRPr lang="en-US" sz="3200" dirty="0">
              <a:solidFill>
                <a:srgbClr val="0000FF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๘</a:t>
            </a:r>
            <a:r>
              <a:rPr lang="en-US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แปลความหมายสัญลักษณ์ลมฟ้าอากาศที่สำคัญจากแผนที่อากาศ และนำข้อมูลสารสนเทศต่าง ๆ มาวางแผนการดำเนินชีวิตให้สอดคล้องกับสภาพลมฟ้าอากาศ</a:t>
            </a:r>
            <a:endParaRPr lang="en-US" sz="3200" dirty="0">
              <a:solidFill>
                <a:srgbClr val="FF0066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3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23528" y="860514"/>
            <a:ext cx="86409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๙</a:t>
            </a:r>
            <a:r>
              <a:rPr lang="en-US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อธิบายการกำเนิดและการเปลี่ยนแปลงพลังงาน สสาร ขนาด อุณหภูมิของเอกภพหลังเกิดบิ</a:t>
            </a:r>
            <a:r>
              <a:rPr lang="th-TH" sz="3200" dirty="0" err="1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กแบง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ในช่วงเวลาต่าง ๆ ตามวิวัฒนาการของเอกภพ และหลักฐานที่สนับสนุนทฤษฎีบิ</a:t>
            </a:r>
            <a:r>
              <a:rPr lang="th-TH" sz="3200" dirty="0" err="1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กแบง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 จาก</a:t>
            </a:r>
            <a:r>
              <a:rPr lang="th-TH" sz="3200" dirty="0" smtClean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ความสัมพันธ์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ระหว่างความเร็วกับระยะทางของกาแล็กซี รวมทั้งข้อมูลการค้นพบไมโครเวฟพื้นหลังจากอวกาศ</a:t>
            </a:r>
            <a:endParaRPr lang="en-US" sz="3200" dirty="0">
              <a:solidFill>
                <a:srgbClr val="0000FF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๑๐</a:t>
            </a:r>
            <a:r>
              <a:rPr lang="en-US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อธิบายโครงสร้างและองค์ประกอบของกาแล็กซีทางช้างเผือก และระบุตำแหน่งของระบบสุริยะพร้อมอธิบายเชื่อมโยงกับการสังเกตเห็นทางช้างเผือกของคนบนโลก</a:t>
            </a:r>
            <a:endParaRPr lang="en-US" sz="3200" dirty="0">
              <a:solidFill>
                <a:srgbClr val="FF0066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๑๑</a:t>
            </a:r>
            <a:r>
              <a:rPr lang="en-US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อธิบายกระบวนการเกิดดาวฤกษ์ โดยแสดงการเปลี่ยนแปลง ความดัน อุณหภูมิ ขนาด จากดาวฤกษ์ก่อนเกิดจนเป็นดาวฤกษ์ และสามารถระบุปัจจัยที่ส่งผลต่อความส่องสว่างของดาวฤกษ์ และอธิบายความสัมพันธ์ระหว่างความส่องสว่างกับโชติมาตรของดาวฤกษ์ระหว่างสี อุณหภูมิผิว และสเปกตรัมของดาว</a:t>
            </a:r>
            <a:r>
              <a:rPr lang="th-TH" sz="3200" dirty="0" smtClean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ฤกษ์</a:t>
            </a:r>
            <a:endParaRPr lang="en-US" sz="3200" dirty="0">
              <a:solidFill>
                <a:srgbClr val="0000FF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15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67544" y="836712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๑๒</a:t>
            </a:r>
            <a:r>
              <a:rPr lang="en-US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อธิบายลำดับวิวัฒนาการที่สัมพันธ์กับมวลตั้งต้น และวิเคราะห์การเปลี่ยนแปลงสมบัติบางประการของดาวฤกษ์ </a:t>
            </a:r>
            <a:endParaRPr lang="en-US" sz="3200" dirty="0">
              <a:solidFill>
                <a:srgbClr val="FF0066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200" dirty="0" smtClean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๑๓</a:t>
            </a:r>
            <a:r>
              <a:rPr lang="en-US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อธิบายกระบวนการเกิดระบบสุริยะ และการแบ่งเขตบริวารของดวงอาทิตย์ และลักษณะของดาวเคราะห์ที่เอื้อต่อการ</a:t>
            </a:r>
            <a:r>
              <a:rPr lang="th-TH" sz="3200" dirty="0" smtClean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ดำรงชีวิต </a:t>
            </a:r>
            <a:endParaRPr lang="en-US" sz="3200" dirty="0">
              <a:solidFill>
                <a:srgbClr val="0000FF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๑๔</a:t>
            </a:r>
            <a:r>
              <a:rPr lang="en-US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FF0066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อธิบายโครงสร้างของดวงอาทิตย์ การเกิดลมสุริยะ พายุสุริยะ และสืบค้นข้อมูล วิเคราะห์ นำเสนอปรากฏการณ์หรือเหตุการณ์ที่เกี่ยวข้องกับผลของลมสุริยะ และพายุสุริยะที่มีต่อโลกรวมทั้งประเทศไทย </a:t>
            </a:r>
            <a:endParaRPr lang="en-US" sz="3200" dirty="0">
              <a:solidFill>
                <a:srgbClr val="FF0066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๑๕</a:t>
            </a:r>
            <a:r>
              <a:rPr lang="en-US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สืบค้นข้อมูล อธิบายการสำรวจอวกาศโดยใช้กล้องโทรทรรศน์ในช่วงความยาวคลื่นต่าง ๆ ดาวเทียม ยานอวกาศ สถานีอวกาศ และ</a:t>
            </a:r>
            <a:r>
              <a:rPr lang="th-TH" sz="3200" dirty="0" smtClean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นำเสนอ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แนวคิดการ</a:t>
            </a:r>
            <a:r>
              <a:rPr lang="th-TH" sz="3200" dirty="0" smtClean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นำความรู้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ทางด้านเทคโนโลยีอวกาศมาประยุกต์ใช้ใน</a:t>
            </a:r>
            <a:r>
              <a:rPr lang="th-TH" sz="3200" dirty="0" smtClean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ชีวิตประจำวัน</a:t>
            </a:r>
            <a:r>
              <a:rPr lang="th-TH" sz="3200" dirty="0">
                <a:solidFill>
                  <a:srgbClr val="0000FF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หรือในอนาคต </a:t>
            </a:r>
            <a:endParaRPr lang="en-US" sz="3200" dirty="0">
              <a:solidFill>
                <a:srgbClr val="0000FF"/>
              </a:solidFill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1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908720"/>
            <a:ext cx="5184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rgbClr val="0000FF"/>
                </a:solidFill>
                <a:latin typeface="2005_iannnnnGMO" panose="02000000000000000000" pitchFamily="2" charset="0"/>
                <a:cs typeface="2005_iannnnnGMO" panose="02000000000000000000" pitchFamily="2" charset="0"/>
              </a:rPr>
              <a:t>แบบทดสอบก่อนเรียน</a:t>
            </a:r>
            <a:endParaRPr lang="en-US" sz="4000" b="1" dirty="0">
              <a:solidFill>
                <a:srgbClr val="0000FF"/>
              </a:solidFill>
              <a:latin typeface="2005_iannnnnGMO" panose="02000000000000000000" pitchFamily="2" charset="0"/>
              <a:cs typeface="2005_iannnnnGMO" panose="02000000000000000000" pitchFamily="2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475656" y="1934830"/>
            <a:ext cx="61024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</a:t>
            </a:r>
            <a:r>
              <a:rPr lang="th-TH" sz="36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เปลือกโลกทวีป ประกอบด้วยธาตุใดเป็นสำคัญ</a:t>
            </a:r>
            <a:endParaRPr lang="en-US" sz="36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6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1. ธาตุซิลิคอน และซิลิกา			</a:t>
            </a:r>
            <a:endParaRPr lang="th-TH" sz="36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6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 2</a:t>
            </a:r>
            <a:r>
              <a:rPr lang="th-TH" sz="36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ธาตุซิลิคอน และอะลูมิเนียม</a:t>
            </a:r>
            <a:endParaRPr lang="en-US" sz="36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6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3. ธาตุเหล็ก และทองแดง			</a:t>
            </a:r>
            <a:endParaRPr lang="th-TH" sz="36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36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36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4</a:t>
            </a:r>
            <a:r>
              <a:rPr lang="th-TH" sz="36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ธาตุซิลิคอน และแมกนีเซียม</a:t>
            </a:r>
            <a:endParaRPr lang="en-US" sz="36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32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95536" y="860514"/>
            <a:ext cx="858007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2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นักวิทยาศาสตร์เชื่อว่าสนามแม่เหล็กโลกจะอยู่ในชั้นใดของโครงสร้างโลก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1. เปลือกโลก			2. เนื้อโลก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3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แก่นโลก			4. ธรณีภาค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3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แนวแบ่งเขตโมโฮโรวิซิกเป็นรอยต่อระหว่างส่วนใดของโครงสร้างโลก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1. เปลือกโลก กับเนื้อ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โลก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2.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เนื้อ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โลก กับ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แก่นโลก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3. ธรณี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ภาค กับ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ฐานธรณีภาค	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4.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มี</a:t>
            </a:r>
            <a:r>
              <a:rPr lang="th-TH" sz="4000" dirty="0" err="1">
                <a:latin typeface="Little_Star_0506" panose="02000000000000000000" pitchFamily="2" charset="0"/>
                <a:cs typeface="Little_Star_0506" panose="02000000000000000000" pitchFamily="2" charset="0"/>
              </a:rPr>
              <a:t>โซสเฟียร์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กับแก่นโลก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42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95536" y="620688"/>
            <a:ext cx="835292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4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โครงสร้างของโลกแบ่งออกได้เป็นชั้นใหญ่ 3 ชั้น คือข้อใด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1. เปลือกโลก ใต้เปลือกโลก แก่นโลก  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2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เปลือกโลก เนื้อโลก ธรณีภาค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3. เปลือกโลก เนื้อโลก แก่นโลก	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4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เปลือกโลก ธรณีภาค เนื้อ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โลก</a:t>
            </a:r>
          </a:p>
          <a:p>
            <a:endParaRPr lang="en-US" sz="2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5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เรารวมเรียกชั้นเปลือกโลก กับชั้นเนื้อโลกส่วนบนสุดว่าอะไร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1. แมน</a:t>
            </a:r>
            <a:r>
              <a:rPr lang="th-TH" sz="4000" dirty="0" err="1">
                <a:latin typeface="Little_Star_0506" panose="02000000000000000000" pitchFamily="2" charset="0"/>
                <a:cs typeface="Little_Star_0506" panose="02000000000000000000" pitchFamily="2" charset="0"/>
              </a:rPr>
              <a:t>เทิล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			2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ธรณีภาค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3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ฐานธรณีภาค			4. แก่นโลก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13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48397" y="692696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6.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เราเรียกเปลือกโลกทวีปอีกชื่อว่าอะไร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โคมา			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	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2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ไซมา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3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err="1">
                <a:latin typeface="Little_Star_0506" panose="02000000000000000000" pitchFamily="2" charset="0"/>
                <a:cs typeface="Little_Star_0506" panose="02000000000000000000" pitchFamily="2" charset="0"/>
              </a:rPr>
              <a:t>โคอัล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				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4.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err="1">
                <a:latin typeface="Little_Star_0506" panose="02000000000000000000" pitchFamily="2" charset="0"/>
                <a:cs typeface="Little_Star_0506" panose="02000000000000000000" pitchFamily="2" charset="0"/>
              </a:rPr>
              <a:t>ไซอัล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7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หินหนืด หรือ</a:t>
            </a:r>
            <a:r>
              <a:rPr lang="th-TH" sz="4000" dirty="0" err="1">
                <a:latin typeface="Little_Star_0506" panose="02000000000000000000" pitchFamily="2" charset="0"/>
                <a:cs typeface="Little_Star_0506" panose="02000000000000000000" pitchFamily="2" charset="0"/>
              </a:rPr>
              <a:t>แมกม่า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ไหลวนอยู่ภายในโครงสร้างโลกส่วนใด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1. เปลือกโลก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 2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ส่วนบนสุดของเนื้อโลก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3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ฐานธรณีภาค	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4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แก่นโลกชั้นใน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97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611560" y="620688"/>
            <a:ext cx="77048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8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 ชั้นแก่นโลกจะประกอบด้วยธาตุหลักในข้อใด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เหล็ก และนิกเกิล			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2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เหล็ก และซิลิคอน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3.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เหล็ก และออกซิเจน		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4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นิกเกิล และ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ออกซิเจน</a:t>
            </a:r>
          </a:p>
          <a:p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9.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แก่นโลกชั้นนอกมีสถานะใด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ของแข็ง		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	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2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ของเหลว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3.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ก๊าซ				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4.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ถูกทุกข้อ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7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67544" y="476672"/>
            <a:ext cx="820891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10.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ข้อใดอธิบายถึงลักษณะของชั้นเนื้อโลกส่วนบนสุดได้ดีที่สุด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เป็นหินหลอมละลายร้อน		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2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เป็นของแข็งร้อนที่แน่นและหนืด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3.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เป็นหินที่เย็นตัวแล้วและบางส่วนมีรอยแตก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4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เป็นสารเหลวที่มีความร้อนสูง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มากๆ</a:t>
            </a:r>
            <a:endParaRPr lang="th-TH" sz="16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endParaRPr lang="en-US" sz="16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11.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คลื่นไหวสะเทือนที่เราใช้ศึกษาลักษณะโครงสร้างโลกได้แก่คลื่นชนิดใด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คลื่นพื้นผิว			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2.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คลื่นไมโครเวฟ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3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คลื่นในตัวกลาง		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4.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คลื่น</a:t>
            </a:r>
            <a:r>
              <a:rPr lang="th-TH" sz="4000" dirty="0" err="1">
                <a:latin typeface="Little_Star_0506" panose="02000000000000000000" pitchFamily="2" charset="0"/>
                <a:cs typeface="Little_Star_0506" panose="02000000000000000000" pitchFamily="2" charset="0"/>
              </a:rPr>
              <a:t>เรย์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ลี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79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39552" y="764704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12.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คลื่นปฐมภูมิ สามารถเคลื่อนที่ผ่านตัวกลางที่อยู่ในสถานะใด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ของแข็ง			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2.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ของเหลว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3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ก๊าซ				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4.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ถูกทุก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ข้อ</a:t>
            </a:r>
          </a:p>
          <a:p>
            <a:endParaRPr lang="th-TH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13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ตามลักษณะโครงสร้างโลก ชั้นใดต่อไปนี้มีความหนามากที่สุด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เปลือกโลก			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2.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เนื้อโลกตอนล่าง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3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ฐานธรณีภาค		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	4.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ธรณีภาค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61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39552" y="836712"/>
            <a:ext cx="809665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14.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คลื่นทุติยภูมิ สามารถเคลื่อนที่ผ่านตัวกลางที่อยู่ในสถานะใด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1.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ของแข็ง			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2.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ของเหลว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3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ก๊าซ				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4.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ถูกทุก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ข้อ</a:t>
            </a:r>
          </a:p>
          <a:p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15.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โครงสร้างโลกชั้นใดที่มีความหนาแน่น และอุณหภูมิสูงที่สุด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เปลือกโลก			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2.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เนื้อโลก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3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แก่นโลกชั้นนอก		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4.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แก่นโลกชั้นใน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77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23528" y="366623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16.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ส่วนใดของโครงสร้างโลกที่ทำหน้าที่เปรียบเสมือนพลาสติกที่เป็นฉนวนกันความร้อนภายในโลกไม่ให้แผ่ความร้อนขึ้นมา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เปลือกโลกใต้มหาสมุทร	   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2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เนื้อโลกส่วนบน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3.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เนื้อโลกส่วนล่าง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					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4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แก่นโลกชั้นนอก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17. </a:t>
            </a:r>
            <a:r>
              <a:rPr lang="th-TH" sz="36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นักวิทยาศาสตร์สันนิษฐานว่าโลกของเราเกิดขึ้นเมื่อประมาณกี่ปีมาแล้ว</a:t>
            </a:r>
            <a:endParaRPr lang="en-US" sz="36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4,000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ล้านปี		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2.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4,600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ล้านปี	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    </a:t>
            </a: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3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5,000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ล้านปี		</a:t>
            </a:r>
            <a:r>
              <a:rPr lang="en-US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4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5,600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ล้านปี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02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67544" y="332656"/>
            <a:ext cx="813690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18.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ข้อใด</a:t>
            </a:r>
            <a:r>
              <a:rPr lang="th-TH" sz="4000" u="sng" dirty="0">
                <a:solidFill>
                  <a:srgbClr val="FF0000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ไม่ใช่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คุณสมบัติของคลื่นปฐมภูมิ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สามารถหักเหและสะท้อนได้เหมือนคลื่นแสง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2.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เคลื่อนที่ผ่านตัวกลางได้ทุกสถานะ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3.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เคลื่อนที่ผ่านตัวกลางได้เฉพาะของแข็งเท่านั้น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4.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เคลื่อนที่ด้วยความเร็วมากกว่าคลื่นทุติยภูมิ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67544" y="3643277"/>
            <a:ext cx="84249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19.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ข้อใด</a:t>
            </a:r>
            <a:r>
              <a:rPr lang="th-TH" sz="4000" u="sng" dirty="0">
                <a:solidFill>
                  <a:srgbClr val="FF0000"/>
                </a:solidFill>
                <a:latin typeface="Little_Star_0506" panose="02000000000000000000" pitchFamily="2" charset="0"/>
                <a:cs typeface="Little_Star_0506" panose="02000000000000000000" pitchFamily="2" charset="0"/>
              </a:rPr>
              <a:t>ไม่ใช่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วิธีการศึกษาโครงสร้างโลกโดยตรง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เจาะสำรวจภายในโลก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2.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ศึกษาจากชุดหิน</a:t>
            </a:r>
            <a:r>
              <a:rPr lang="th-TH" sz="4000" dirty="0" err="1">
                <a:latin typeface="Little_Star_0506" panose="02000000000000000000" pitchFamily="2" charset="0"/>
                <a:cs typeface="Little_Star_0506" panose="02000000000000000000" pitchFamily="2" charset="0"/>
              </a:rPr>
              <a:t>โอฟิโอไลต์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3.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ศึกษาคลื่นไหวสะเทือนที่เกิดจากแผ่นดินไหว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4.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ศึกษาส่วนประกอบทางเคมีของอุกาบาตที่ตกมายังพื้นโลก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76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67544" y="1196752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20.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เขตอับคลื่น หมายถึงข้อใด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1.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บริเวณที่ตรวจพบแต่คลื่นทุติยภูมิ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2.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บริเวณที่เป็นรอยต่อระหว่างโครงสร้างโลกแต่ละชั้น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3. 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บริเวณที่คลื่นไหวสะเทือนเคลื่อนที่ไปถึงได้น้อย </a:t>
            </a:r>
            <a:endParaRPr lang="th-TH" sz="4000" dirty="0" smtClean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</a:t>
            </a:r>
            <a:r>
              <a:rPr lang="th-TH" sz="4000" dirty="0" smtClean="0">
                <a:latin typeface="Little_Star_0506" panose="02000000000000000000" pitchFamily="2" charset="0"/>
                <a:cs typeface="Little_Star_0506" panose="02000000000000000000" pitchFamily="2" charset="0"/>
              </a:rPr>
              <a:t>      หรือไม่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มีเลย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  <a:p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   </a:t>
            </a:r>
            <a:r>
              <a:rPr lang="en-US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4.</a:t>
            </a:r>
            <a:r>
              <a:rPr lang="th-TH" sz="4000" dirty="0">
                <a:latin typeface="Little_Star_0506" panose="02000000000000000000" pitchFamily="2" charset="0"/>
                <a:cs typeface="Little_Star_0506" panose="02000000000000000000" pitchFamily="2" charset="0"/>
              </a:rPr>
              <a:t> ไม่มีข้อใดถูก</a:t>
            </a:r>
            <a:endParaRPr lang="en-US" sz="4000" dirty="0">
              <a:latin typeface="Little_Star_0506" panose="02000000000000000000" pitchFamily="2" charset="0"/>
              <a:cs typeface="Little_Star_0506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8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267</TotalTime>
  <Words>886</Words>
  <Application>Microsoft Office PowerPoint</Application>
  <PresentationFormat>นำเสนอทางหน้าจอ (4:3)</PresentationFormat>
  <Paragraphs>114</Paragraphs>
  <Slides>16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16</vt:i4>
      </vt:variant>
    </vt:vector>
  </HeadingPairs>
  <TitlesOfParts>
    <vt:vector size="17" baseType="lpstr">
      <vt:lpstr>NewsPrint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com6_11</dc:creator>
  <cp:lastModifiedBy>com6_11</cp:lastModifiedBy>
  <cp:revision>9</cp:revision>
  <dcterms:created xsi:type="dcterms:W3CDTF">2019-05-14T03:04:48Z</dcterms:created>
  <dcterms:modified xsi:type="dcterms:W3CDTF">2019-05-16T02:54:02Z</dcterms:modified>
</cp:coreProperties>
</file>